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Red Hat Display" panose="020B0604020202020204" charset="0"/>
      <p:regular r:id="rId36"/>
    </p:embeddedFont>
    <p:embeddedFont>
      <p:font typeface="Red Hat Display Bold" panose="020B0604020202020204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9.svg"/><Relationship Id="rId7" Type="http://schemas.openxmlformats.org/officeDocument/2006/relationships/image" Target="../media/image6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2.svg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1.png"/><Relationship Id="rId5" Type="http://schemas.openxmlformats.org/officeDocument/2006/relationships/image" Target="../media/image6.svg"/><Relationship Id="rId10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6.svg"/><Relationship Id="rId10" Type="http://schemas.openxmlformats.org/officeDocument/2006/relationships/image" Target="../media/image22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5.png"/><Relationship Id="rId5" Type="http://schemas.openxmlformats.org/officeDocument/2006/relationships/image" Target="../media/image6.svg"/><Relationship Id="rId10" Type="http://schemas.openxmlformats.org/officeDocument/2006/relationships/image" Target="../media/image24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9.svg"/><Relationship Id="rId7" Type="http://schemas.openxmlformats.org/officeDocument/2006/relationships/image" Target="../media/image6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2.svg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9.svg"/><Relationship Id="rId7" Type="http://schemas.openxmlformats.org/officeDocument/2006/relationships/image" Target="../media/image6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2.svg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8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9.svg"/><Relationship Id="rId7" Type="http://schemas.openxmlformats.org/officeDocument/2006/relationships/image" Target="../media/image6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2.svg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8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26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9.svg"/><Relationship Id="rId7" Type="http://schemas.openxmlformats.org/officeDocument/2006/relationships/image" Target="../media/image6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2.svg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8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27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28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29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30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9.svg"/><Relationship Id="rId7" Type="http://schemas.openxmlformats.org/officeDocument/2006/relationships/image" Target="../media/image6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2.svg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9.svg"/><Relationship Id="rId7" Type="http://schemas.openxmlformats.org/officeDocument/2006/relationships/image" Target="../media/image6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2.svg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60629" y="-2095015"/>
            <a:ext cx="10960234" cy="7472887"/>
          </a:xfrm>
          <a:custGeom>
            <a:avLst/>
            <a:gdLst/>
            <a:ahLst/>
            <a:cxnLst/>
            <a:rect l="l" t="t" r="r" b="b"/>
            <a:pathLst>
              <a:path w="10960234" h="7472887">
                <a:moveTo>
                  <a:pt x="0" y="0"/>
                </a:moveTo>
                <a:lnTo>
                  <a:pt x="10960234" y="0"/>
                </a:lnTo>
                <a:lnTo>
                  <a:pt x="10960234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67380" y="1982465"/>
            <a:ext cx="6925852" cy="6014556"/>
          </a:xfrm>
          <a:custGeom>
            <a:avLst/>
            <a:gdLst/>
            <a:ahLst/>
            <a:cxnLst/>
            <a:rect l="l" t="t" r="r" b="b"/>
            <a:pathLst>
              <a:path w="6925852" h="6014556">
                <a:moveTo>
                  <a:pt x="0" y="0"/>
                </a:moveTo>
                <a:lnTo>
                  <a:pt x="6925852" y="0"/>
                </a:lnTo>
                <a:lnTo>
                  <a:pt x="6925852" y="6014556"/>
                </a:lnTo>
                <a:lnTo>
                  <a:pt x="0" y="60145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35325">
            <a:off x="-1336143" y="6923321"/>
            <a:ext cx="9442126" cy="8000056"/>
          </a:xfrm>
          <a:custGeom>
            <a:avLst/>
            <a:gdLst/>
            <a:ahLst/>
            <a:cxnLst/>
            <a:rect l="l" t="t" r="r" b="b"/>
            <a:pathLst>
              <a:path w="9442126" h="8000056">
                <a:moveTo>
                  <a:pt x="0" y="0"/>
                </a:moveTo>
                <a:lnTo>
                  <a:pt x="9442126" y="0"/>
                </a:lnTo>
                <a:lnTo>
                  <a:pt x="9442126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26878">
            <a:off x="80068" y="37824"/>
            <a:ext cx="4576141" cy="2579280"/>
          </a:xfrm>
          <a:custGeom>
            <a:avLst/>
            <a:gdLst/>
            <a:ahLst/>
            <a:cxnLst/>
            <a:rect l="l" t="t" r="r" b="b"/>
            <a:pathLst>
              <a:path w="4576141" h="2579280">
                <a:moveTo>
                  <a:pt x="0" y="0"/>
                </a:moveTo>
                <a:lnTo>
                  <a:pt x="4576141" y="0"/>
                </a:lnTo>
                <a:lnTo>
                  <a:pt x="4576141" y="2579280"/>
                </a:lnTo>
                <a:lnTo>
                  <a:pt x="0" y="25792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830696">
            <a:off x="14432192" y="7658025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387602" y="5275134"/>
            <a:ext cx="5756398" cy="504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6"/>
              </a:lnSpc>
            </a:pP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Red Hat Display"/>
                <a:cs typeface="Red Hat Display"/>
                <a:sym typeface="Red Hat Display"/>
              </a:rPr>
              <a:t>Laxmi Soundarya Pothineni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71788" y="3908397"/>
            <a:ext cx="8114734" cy="1103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-533399" y="3498822"/>
            <a:ext cx="12344400" cy="1490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47"/>
              </a:lnSpc>
              <a:spcBef>
                <a:spcPct val="0"/>
              </a:spcBef>
            </a:pPr>
            <a:r>
              <a:rPr lang="en-US" sz="6600" b="1" dirty="0">
                <a:solidFill>
                  <a:schemeClr val="tx2">
                    <a:lumMod val="75000"/>
                  </a:schemeClr>
                </a:solidFill>
                <a:latin typeface="Red Hat Display Bold" panose="020B0604020202020204" charset="0"/>
                <a:ea typeface="Roboto Slab"/>
                <a:cs typeface="Roboto Slab"/>
                <a:sym typeface="Roboto Slab"/>
              </a:rPr>
              <a:t>Understanding Career Aspirations of Gen 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64475" y="952500"/>
            <a:ext cx="9759051" cy="1522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5"/>
              </a:lnSpc>
            </a:pPr>
            <a:r>
              <a:rPr lang="en-US" sz="6600" b="1" dirty="0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Conclusion</a:t>
            </a:r>
          </a:p>
          <a:p>
            <a:pPr algn="ctr">
              <a:lnSpc>
                <a:spcPts val="6065"/>
              </a:lnSpc>
            </a:pPr>
            <a:endParaRPr lang="en-US" sz="4332" b="1" dirty="0">
              <a:solidFill>
                <a:srgbClr val="2D2261"/>
              </a:solidFill>
              <a:latin typeface="Red Hat Display Bold"/>
              <a:ea typeface="Red Hat Display Bold"/>
              <a:cs typeface="Red Hat Display Bold"/>
              <a:sym typeface="Red Hat Display Bold"/>
            </a:endParaRPr>
          </a:p>
        </p:txBody>
      </p:sp>
      <p:sp>
        <p:nvSpPr>
          <p:cNvPr id="3" name="Freeform 3"/>
          <p:cNvSpPr/>
          <p:nvPr/>
        </p:nvSpPr>
        <p:spPr>
          <a:xfrm rot="-2080684">
            <a:off x="10082077" y="8242051"/>
            <a:ext cx="10960234" cy="7472887"/>
          </a:xfrm>
          <a:custGeom>
            <a:avLst/>
            <a:gdLst/>
            <a:ahLst/>
            <a:cxnLst/>
            <a:rect l="l" t="t" r="r" b="b"/>
            <a:pathLst>
              <a:path w="10960234" h="7472887">
                <a:moveTo>
                  <a:pt x="0" y="0"/>
                </a:moveTo>
                <a:lnTo>
                  <a:pt x="10960235" y="0"/>
                </a:lnTo>
                <a:lnTo>
                  <a:pt x="10960235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9426524">
            <a:off x="-3984660" y="-4765086"/>
            <a:ext cx="9442126" cy="8000056"/>
          </a:xfrm>
          <a:custGeom>
            <a:avLst/>
            <a:gdLst/>
            <a:ahLst/>
            <a:cxnLst/>
            <a:rect l="l" t="t" r="r" b="b"/>
            <a:pathLst>
              <a:path w="9442126" h="8000056">
                <a:moveTo>
                  <a:pt x="0" y="0"/>
                </a:moveTo>
                <a:lnTo>
                  <a:pt x="9442126" y="0"/>
                </a:lnTo>
                <a:lnTo>
                  <a:pt x="9442126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624874">
            <a:off x="-884948" y="9077955"/>
            <a:ext cx="3242701" cy="1827704"/>
          </a:xfrm>
          <a:custGeom>
            <a:avLst/>
            <a:gdLst/>
            <a:ahLst/>
            <a:cxnLst/>
            <a:rect l="l" t="t" r="r" b="b"/>
            <a:pathLst>
              <a:path w="3242701" h="1827704">
                <a:moveTo>
                  <a:pt x="0" y="0"/>
                </a:moveTo>
                <a:lnTo>
                  <a:pt x="3242701" y="0"/>
                </a:lnTo>
                <a:lnTo>
                  <a:pt x="3242701" y="1827704"/>
                </a:lnTo>
                <a:lnTo>
                  <a:pt x="0" y="1827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830696">
            <a:off x="16075185" y="-1028700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175026">
            <a:off x="16376299" y="7891685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253418" y="2433133"/>
            <a:ext cx="13017949" cy="1886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2"/>
              </a:lnSpc>
            </a:pPr>
            <a:r>
              <a:rPr lang="en-US" sz="2800" dirty="0">
                <a:ea typeface="Red Hat Display"/>
                <a:cs typeface="Red Hat Display"/>
                <a:sym typeface="Red Hat Display"/>
              </a:rPr>
              <a:t>By understanding Gen Z's priorities, values, and expectations, organizations can attract and retain top talent. Key factors include work-life balance, social impact, continuous learning, and a positive work culture.</a:t>
            </a:r>
          </a:p>
          <a:p>
            <a:pPr algn="l">
              <a:lnSpc>
                <a:spcPts val="3742"/>
              </a:lnSpc>
            </a:pPr>
            <a:endParaRPr lang="en-US" sz="2800" dirty="0">
              <a:solidFill>
                <a:srgbClr val="2D226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8CF996A2-B5C7-4733-8187-C97A8A81738C}"/>
              </a:ext>
            </a:extLst>
          </p:cNvPr>
          <p:cNvSpPr/>
          <p:nvPr/>
        </p:nvSpPr>
        <p:spPr>
          <a:xfrm rot="635325">
            <a:off x="-4087160" y="7654721"/>
            <a:ext cx="7907020" cy="6699403"/>
          </a:xfrm>
          <a:custGeom>
            <a:avLst/>
            <a:gdLst/>
            <a:ahLst/>
            <a:cxnLst/>
            <a:rect l="l" t="t" r="r" b="b"/>
            <a:pathLst>
              <a:path w="7907020" h="6699403">
                <a:moveTo>
                  <a:pt x="0" y="0"/>
                </a:moveTo>
                <a:lnTo>
                  <a:pt x="7907021" y="0"/>
                </a:lnTo>
                <a:lnTo>
                  <a:pt x="7907021" y="6699403"/>
                </a:lnTo>
                <a:lnTo>
                  <a:pt x="0" y="66994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1183" y="3126875"/>
            <a:ext cx="4899276" cy="3623338"/>
          </a:xfrm>
          <a:custGeom>
            <a:avLst/>
            <a:gdLst/>
            <a:ahLst/>
            <a:cxnLst/>
            <a:rect l="l" t="t" r="r" b="b"/>
            <a:pathLst>
              <a:path w="4899276" h="3623338">
                <a:moveTo>
                  <a:pt x="0" y="0"/>
                </a:moveTo>
                <a:lnTo>
                  <a:pt x="4899277" y="0"/>
                </a:lnTo>
                <a:lnTo>
                  <a:pt x="4899277" y="3623338"/>
                </a:lnTo>
                <a:lnTo>
                  <a:pt x="0" y="3623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04000" y="4465983"/>
            <a:ext cx="12097792" cy="1076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14"/>
              </a:lnSpc>
            </a:pPr>
            <a:r>
              <a:rPr lang="en-US" sz="6600" b="1" dirty="0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Stage 2: Data Collection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12993540" y="-2095015"/>
            <a:ext cx="6727323" cy="4586811"/>
          </a:xfrm>
          <a:custGeom>
            <a:avLst/>
            <a:gdLst/>
            <a:ahLst/>
            <a:cxnLst/>
            <a:rect l="l" t="t" r="r" b="b"/>
            <a:pathLst>
              <a:path w="6727323" h="4586811">
                <a:moveTo>
                  <a:pt x="0" y="0"/>
                </a:moveTo>
                <a:lnTo>
                  <a:pt x="6727323" y="0"/>
                </a:lnTo>
                <a:lnTo>
                  <a:pt x="6727323" y="4586812"/>
                </a:lnTo>
                <a:lnTo>
                  <a:pt x="0" y="4586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35325">
            <a:off x="-1442576" y="8071855"/>
            <a:ext cx="7907020" cy="6699403"/>
          </a:xfrm>
          <a:custGeom>
            <a:avLst/>
            <a:gdLst/>
            <a:ahLst/>
            <a:cxnLst/>
            <a:rect l="l" t="t" r="r" b="b"/>
            <a:pathLst>
              <a:path w="7907020" h="6699403">
                <a:moveTo>
                  <a:pt x="0" y="0"/>
                </a:moveTo>
                <a:lnTo>
                  <a:pt x="7907020" y="0"/>
                </a:lnTo>
                <a:lnTo>
                  <a:pt x="7907020" y="6699403"/>
                </a:lnTo>
                <a:lnTo>
                  <a:pt x="0" y="66994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26878">
            <a:off x="-267547" y="148087"/>
            <a:ext cx="4576141" cy="2579280"/>
          </a:xfrm>
          <a:custGeom>
            <a:avLst/>
            <a:gdLst/>
            <a:ahLst/>
            <a:cxnLst/>
            <a:rect l="l" t="t" r="r" b="b"/>
            <a:pathLst>
              <a:path w="4576141" h="2579280">
                <a:moveTo>
                  <a:pt x="0" y="0"/>
                </a:moveTo>
                <a:lnTo>
                  <a:pt x="4576141" y="0"/>
                </a:lnTo>
                <a:lnTo>
                  <a:pt x="4576141" y="2579280"/>
                </a:lnTo>
                <a:lnTo>
                  <a:pt x="0" y="25792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830696">
            <a:off x="14939466" y="8144946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64475" y="952500"/>
            <a:ext cx="9759051" cy="820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5"/>
              </a:lnSpc>
            </a:pPr>
            <a:r>
              <a:rPr lang="en-US" sz="6600" b="1" dirty="0">
                <a:solidFill>
                  <a:srgbClr val="2D2261"/>
                </a:solidFill>
                <a:latin typeface="+mj-lt"/>
                <a:ea typeface="Red Hat Display Bold"/>
                <a:cs typeface="Red Hat Display Bold"/>
                <a:sym typeface="Red Hat Display Bold"/>
              </a:rPr>
              <a:t>Survey Questionnaire</a:t>
            </a:r>
          </a:p>
        </p:txBody>
      </p:sp>
      <p:sp>
        <p:nvSpPr>
          <p:cNvPr id="3" name="Freeform 3"/>
          <p:cNvSpPr/>
          <p:nvPr/>
        </p:nvSpPr>
        <p:spPr>
          <a:xfrm rot="-2080684">
            <a:off x="10082077" y="8242051"/>
            <a:ext cx="10960234" cy="7472887"/>
          </a:xfrm>
          <a:custGeom>
            <a:avLst/>
            <a:gdLst/>
            <a:ahLst/>
            <a:cxnLst/>
            <a:rect l="l" t="t" r="r" b="b"/>
            <a:pathLst>
              <a:path w="10960234" h="7472887">
                <a:moveTo>
                  <a:pt x="0" y="0"/>
                </a:moveTo>
                <a:lnTo>
                  <a:pt x="10960235" y="0"/>
                </a:lnTo>
                <a:lnTo>
                  <a:pt x="10960235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9426524">
            <a:off x="-3984660" y="-4765086"/>
            <a:ext cx="9442126" cy="8000056"/>
          </a:xfrm>
          <a:custGeom>
            <a:avLst/>
            <a:gdLst/>
            <a:ahLst/>
            <a:cxnLst/>
            <a:rect l="l" t="t" r="r" b="b"/>
            <a:pathLst>
              <a:path w="9442126" h="8000056">
                <a:moveTo>
                  <a:pt x="0" y="0"/>
                </a:moveTo>
                <a:lnTo>
                  <a:pt x="9442126" y="0"/>
                </a:lnTo>
                <a:lnTo>
                  <a:pt x="9442126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624874">
            <a:off x="-884948" y="9077955"/>
            <a:ext cx="3242701" cy="1827704"/>
          </a:xfrm>
          <a:custGeom>
            <a:avLst/>
            <a:gdLst/>
            <a:ahLst/>
            <a:cxnLst/>
            <a:rect l="l" t="t" r="r" b="b"/>
            <a:pathLst>
              <a:path w="3242701" h="1827704">
                <a:moveTo>
                  <a:pt x="0" y="0"/>
                </a:moveTo>
                <a:lnTo>
                  <a:pt x="3242701" y="0"/>
                </a:lnTo>
                <a:lnTo>
                  <a:pt x="3242701" y="1827704"/>
                </a:lnTo>
                <a:lnTo>
                  <a:pt x="0" y="1827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830696">
            <a:off x="16075185" y="-1028700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635325">
            <a:off x="-1413945" y="7579163"/>
            <a:ext cx="7907020" cy="6699403"/>
          </a:xfrm>
          <a:custGeom>
            <a:avLst/>
            <a:gdLst/>
            <a:ahLst/>
            <a:cxnLst/>
            <a:rect l="l" t="t" r="r" b="b"/>
            <a:pathLst>
              <a:path w="7907020" h="6699403">
                <a:moveTo>
                  <a:pt x="0" y="0"/>
                </a:moveTo>
                <a:lnTo>
                  <a:pt x="7907021" y="0"/>
                </a:lnTo>
                <a:lnTo>
                  <a:pt x="7907021" y="6699403"/>
                </a:lnTo>
                <a:lnTo>
                  <a:pt x="0" y="66994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175026">
            <a:off x="16376299" y="7891685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720271" y="1773366"/>
            <a:ext cx="6119523" cy="6342775"/>
          </a:xfrm>
          <a:custGeom>
            <a:avLst/>
            <a:gdLst/>
            <a:ahLst/>
            <a:cxnLst/>
            <a:rect l="l" t="t" r="r" b="b"/>
            <a:pathLst>
              <a:path w="5904837" h="5945281">
                <a:moveTo>
                  <a:pt x="0" y="0"/>
                </a:moveTo>
                <a:lnTo>
                  <a:pt x="5904837" y="0"/>
                </a:lnTo>
                <a:lnTo>
                  <a:pt x="5904837" y="5945280"/>
                </a:lnTo>
                <a:lnTo>
                  <a:pt x="0" y="59452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144000" y="1773365"/>
            <a:ext cx="5786357" cy="6342775"/>
          </a:xfrm>
          <a:custGeom>
            <a:avLst/>
            <a:gdLst/>
            <a:ahLst/>
            <a:cxnLst/>
            <a:rect l="l" t="t" r="r" b="b"/>
            <a:pathLst>
              <a:path w="5617374" h="6014464">
                <a:moveTo>
                  <a:pt x="0" y="0"/>
                </a:moveTo>
                <a:lnTo>
                  <a:pt x="5617375" y="0"/>
                </a:lnTo>
                <a:lnTo>
                  <a:pt x="5617375" y="6014464"/>
                </a:lnTo>
                <a:lnTo>
                  <a:pt x="0" y="601446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80684">
            <a:off x="10082077" y="8242051"/>
            <a:ext cx="10960234" cy="7472887"/>
          </a:xfrm>
          <a:custGeom>
            <a:avLst/>
            <a:gdLst/>
            <a:ahLst/>
            <a:cxnLst/>
            <a:rect l="l" t="t" r="r" b="b"/>
            <a:pathLst>
              <a:path w="10960234" h="7472887">
                <a:moveTo>
                  <a:pt x="0" y="0"/>
                </a:moveTo>
                <a:lnTo>
                  <a:pt x="10960235" y="0"/>
                </a:lnTo>
                <a:lnTo>
                  <a:pt x="10960235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9426524">
            <a:off x="-3984660" y="-4765086"/>
            <a:ext cx="9442126" cy="8000056"/>
          </a:xfrm>
          <a:custGeom>
            <a:avLst/>
            <a:gdLst/>
            <a:ahLst/>
            <a:cxnLst/>
            <a:rect l="l" t="t" r="r" b="b"/>
            <a:pathLst>
              <a:path w="9442126" h="8000056">
                <a:moveTo>
                  <a:pt x="0" y="0"/>
                </a:moveTo>
                <a:lnTo>
                  <a:pt x="9442126" y="0"/>
                </a:lnTo>
                <a:lnTo>
                  <a:pt x="9442126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624874">
            <a:off x="-884948" y="9077955"/>
            <a:ext cx="3242701" cy="1827704"/>
          </a:xfrm>
          <a:custGeom>
            <a:avLst/>
            <a:gdLst/>
            <a:ahLst/>
            <a:cxnLst/>
            <a:rect l="l" t="t" r="r" b="b"/>
            <a:pathLst>
              <a:path w="3242701" h="1827704">
                <a:moveTo>
                  <a:pt x="0" y="0"/>
                </a:moveTo>
                <a:lnTo>
                  <a:pt x="3242701" y="0"/>
                </a:lnTo>
                <a:lnTo>
                  <a:pt x="3242701" y="1827704"/>
                </a:lnTo>
                <a:lnTo>
                  <a:pt x="0" y="1827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830696">
            <a:off x="16075185" y="-1028700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35325">
            <a:off x="-1413945" y="7579163"/>
            <a:ext cx="7907020" cy="6699403"/>
          </a:xfrm>
          <a:custGeom>
            <a:avLst/>
            <a:gdLst/>
            <a:ahLst/>
            <a:cxnLst/>
            <a:rect l="l" t="t" r="r" b="b"/>
            <a:pathLst>
              <a:path w="7907020" h="6699403">
                <a:moveTo>
                  <a:pt x="0" y="0"/>
                </a:moveTo>
                <a:lnTo>
                  <a:pt x="7907021" y="0"/>
                </a:lnTo>
                <a:lnTo>
                  <a:pt x="7907021" y="6699403"/>
                </a:lnTo>
                <a:lnTo>
                  <a:pt x="0" y="66994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175026">
            <a:off x="16376299" y="7891685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155067" y="1485900"/>
            <a:ext cx="6760334" cy="6353661"/>
          </a:xfrm>
          <a:custGeom>
            <a:avLst/>
            <a:gdLst/>
            <a:ahLst/>
            <a:cxnLst/>
            <a:rect l="l" t="t" r="r" b="b"/>
            <a:pathLst>
              <a:path w="6461382" h="5809722">
                <a:moveTo>
                  <a:pt x="0" y="0"/>
                </a:moveTo>
                <a:lnTo>
                  <a:pt x="6461382" y="0"/>
                </a:lnTo>
                <a:lnTo>
                  <a:pt x="6461382" y="5809721"/>
                </a:lnTo>
                <a:lnTo>
                  <a:pt x="0" y="580972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56405" y="1458963"/>
            <a:ext cx="6189595" cy="6407534"/>
          </a:xfrm>
          <a:custGeom>
            <a:avLst/>
            <a:gdLst/>
            <a:ahLst/>
            <a:cxnLst/>
            <a:rect l="l" t="t" r="r" b="b"/>
            <a:pathLst>
              <a:path w="5968927" h="5917470">
                <a:moveTo>
                  <a:pt x="0" y="0"/>
                </a:moveTo>
                <a:lnTo>
                  <a:pt x="5968926" y="0"/>
                </a:lnTo>
                <a:lnTo>
                  <a:pt x="5968926" y="5917471"/>
                </a:lnTo>
                <a:lnTo>
                  <a:pt x="0" y="591747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80684">
            <a:off x="10082077" y="8242051"/>
            <a:ext cx="10960234" cy="7472887"/>
          </a:xfrm>
          <a:custGeom>
            <a:avLst/>
            <a:gdLst/>
            <a:ahLst/>
            <a:cxnLst/>
            <a:rect l="l" t="t" r="r" b="b"/>
            <a:pathLst>
              <a:path w="10960234" h="7472887">
                <a:moveTo>
                  <a:pt x="0" y="0"/>
                </a:moveTo>
                <a:lnTo>
                  <a:pt x="10960235" y="0"/>
                </a:lnTo>
                <a:lnTo>
                  <a:pt x="10960235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9426524">
            <a:off x="-3984660" y="-4765086"/>
            <a:ext cx="9442126" cy="8000056"/>
          </a:xfrm>
          <a:custGeom>
            <a:avLst/>
            <a:gdLst/>
            <a:ahLst/>
            <a:cxnLst/>
            <a:rect l="l" t="t" r="r" b="b"/>
            <a:pathLst>
              <a:path w="9442126" h="8000056">
                <a:moveTo>
                  <a:pt x="0" y="0"/>
                </a:moveTo>
                <a:lnTo>
                  <a:pt x="9442126" y="0"/>
                </a:lnTo>
                <a:lnTo>
                  <a:pt x="9442126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624874">
            <a:off x="-884948" y="9077955"/>
            <a:ext cx="3242701" cy="1827704"/>
          </a:xfrm>
          <a:custGeom>
            <a:avLst/>
            <a:gdLst/>
            <a:ahLst/>
            <a:cxnLst/>
            <a:rect l="l" t="t" r="r" b="b"/>
            <a:pathLst>
              <a:path w="3242701" h="1827704">
                <a:moveTo>
                  <a:pt x="0" y="0"/>
                </a:moveTo>
                <a:lnTo>
                  <a:pt x="3242701" y="0"/>
                </a:lnTo>
                <a:lnTo>
                  <a:pt x="3242701" y="1827704"/>
                </a:lnTo>
                <a:lnTo>
                  <a:pt x="0" y="1827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830696">
            <a:off x="16075185" y="-1028700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35325">
            <a:off x="-1413945" y="7579163"/>
            <a:ext cx="7907020" cy="6699403"/>
          </a:xfrm>
          <a:custGeom>
            <a:avLst/>
            <a:gdLst/>
            <a:ahLst/>
            <a:cxnLst/>
            <a:rect l="l" t="t" r="r" b="b"/>
            <a:pathLst>
              <a:path w="7907020" h="6699403">
                <a:moveTo>
                  <a:pt x="0" y="0"/>
                </a:moveTo>
                <a:lnTo>
                  <a:pt x="7907021" y="0"/>
                </a:lnTo>
                <a:lnTo>
                  <a:pt x="7907021" y="6699403"/>
                </a:lnTo>
                <a:lnTo>
                  <a:pt x="0" y="66994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175026">
            <a:off x="16376299" y="7891685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12045" y="2200778"/>
            <a:ext cx="7631955" cy="5838322"/>
          </a:xfrm>
          <a:custGeom>
            <a:avLst/>
            <a:gdLst/>
            <a:ahLst/>
            <a:cxnLst/>
            <a:rect l="l" t="t" r="r" b="b"/>
            <a:pathLst>
              <a:path w="7631955" h="5569620">
                <a:moveTo>
                  <a:pt x="0" y="0"/>
                </a:moveTo>
                <a:lnTo>
                  <a:pt x="7631955" y="0"/>
                </a:lnTo>
                <a:lnTo>
                  <a:pt x="7631955" y="5569620"/>
                </a:lnTo>
                <a:lnTo>
                  <a:pt x="0" y="55696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546735" y="2200778"/>
            <a:ext cx="8383139" cy="5838322"/>
          </a:xfrm>
          <a:custGeom>
            <a:avLst/>
            <a:gdLst/>
            <a:ahLst/>
            <a:cxnLst/>
            <a:rect l="l" t="t" r="r" b="b"/>
            <a:pathLst>
              <a:path w="8383139" h="5569620">
                <a:moveTo>
                  <a:pt x="0" y="0"/>
                </a:moveTo>
                <a:lnTo>
                  <a:pt x="8383139" y="0"/>
                </a:lnTo>
                <a:lnTo>
                  <a:pt x="8383139" y="5569620"/>
                </a:lnTo>
                <a:lnTo>
                  <a:pt x="0" y="556962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1183" y="3126875"/>
            <a:ext cx="4899276" cy="3623338"/>
          </a:xfrm>
          <a:custGeom>
            <a:avLst/>
            <a:gdLst/>
            <a:ahLst/>
            <a:cxnLst/>
            <a:rect l="l" t="t" r="r" b="b"/>
            <a:pathLst>
              <a:path w="4899276" h="3623338">
                <a:moveTo>
                  <a:pt x="0" y="0"/>
                </a:moveTo>
                <a:lnTo>
                  <a:pt x="4899277" y="0"/>
                </a:lnTo>
                <a:lnTo>
                  <a:pt x="4899277" y="3623338"/>
                </a:lnTo>
                <a:lnTo>
                  <a:pt x="0" y="3623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161508" y="4048198"/>
            <a:ext cx="12097792" cy="2152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14"/>
              </a:lnSpc>
            </a:pPr>
            <a:r>
              <a:rPr lang="en-US" sz="6600" b="1" dirty="0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Stage 3: Cleaning &amp; Standardizing in Excel</a:t>
            </a:r>
          </a:p>
        </p:txBody>
      </p:sp>
      <p:sp>
        <p:nvSpPr>
          <p:cNvPr id="4" name="Freeform 4"/>
          <p:cNvSpPr/>
          <p:nvPr/>
        </p:nvSpPr>
        <p:spPr>
          <a:xfrm>
            <a:off x="12993540" y="-2095015"/>
            <a:ext cx="6727323" cy="4586811"/>
          </a:xfrm>
          <a:custGeom>
            <a:avLst/>
            <a:gdLst/>
            <a:ahLst/>
            <a:cxnLst/>
            <a:rect l="l" t="t" r="r" b="b"/>
            <a:pathLst>
              <a:path w="6727323" h="4586811">
                <a:moveTo>
                  <a:pt x="0" y="0"/>
                </a:moveTo>
                <a:lnTo>
                  <a:pt x="6727323" y="0"/>
                </a:lnTo>
                <a:lnTo>
                  <a:pt x="6727323" y="4586812"/>
                </a:lnTo>
                <a:lnTo>
                  <a:pt x="0" y="4586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35325">
            <a:off x="-1442576" y="8071855"/>
            <a:ext cx="7907020" cy="6699403"/>
          </a:xfrm>
          <a:custGeom>
            <a:avLst/>
            <a:gdLst/>
            <a:ahLst/>
            <a:cxnLst/>
            <a:rect l="l" t="t" r="r" b="b"/>
            <a:pathLst>
              <a:path w="7907020" h="6699403">
                <a:moveTo>
                  <a:pt x="0" y="0"/>
                </a:moveTo>
                <a:lnTo>
                  <a:pt x="7907020" y="0"/>
                </a:lnTo>
                <a:lnTo>
                  <a:pt x="7907020" y="6699403"/>
                </a:lnTo>
                <a:lnTo>
                  <a:pt x="0" y="66994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26878">
            <a:off x="-267547" y="148087"/>
            <a:ext cx="4576141" cy="2579280"/>
          </a:xfrm>
          <a:custGeom>
            <a:avLst/>
            <a:gdLst/>
            <a:ahLst/>
            <a:cxnLst/>
            <a:rect l="l" t="t" r="r" b="b"/>
            <a:pathLst>
              <a:path w="4576141" h="2579280">
                <a:moveTo>
                  <a:pt x="0" y="0"/>
                </a:moveTo>
                <a:lnTo>
                  <a:pt x="4576141" y="0"/>
                </a:lnTo>
                <a:lnTo>
                  <a:pt x="4576141" y="2579280"/>
                </a:lnTo>
                <a:lnTo>
                  <a:pt x="0" y="25792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830696">
            <a:off x="14939466" y="8144946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80684">
            <a:off x="10082077" y="8242051"/>
            <a:ext cx="10960234" cy="7472887"/>
          </a:xfrm>
          <a:custGeom>
            <a:avLst/>
            <a:gdLst/>
            <a:ahLst/>
            <a:cxnLst/>
            <a:rect l="l" t="t" r="r" b="b"/>
            <a:pathLst>
              <a:path w="10960234" h="7472887">
                <a:moveTo>
                  <a:pt x="0" y="0"/>
                </a:moveTo>
                <a:lnTo>
                  <a:pt x="10960235" y="0"/>
                </a:lnTo>
                <a:lnTo>
                  <a:pt x="10960235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9426524">
            <a:off x="-3984660" y="-4765086"/>
            <a:ext cx="9442126" cy="8000056"/>
          </a:xfrm>
          <a:custGeom>
            <a:avLst/>
            <a:gdLst/>
            <a:ahLst/>
            <a:cxnLst/>
            <a:rect l="l" t="t" r="r" b="b"/>
            <a:pathLst>
              <a:path w="9442126" h="8000056">
                <a:moveTo>
                  <a:pt x="0" y="0"/>
                </a:moveTo>
                <a:lnTo>
                  <a:pt x="9442126" y="0"/>
                </a:lnTo>
                <a:lnTo>
                  <a:pt x="9442126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624874">
            <a:off x="-884948" y="9077955"/>
            <a:ext cx="3242701" cy="1827704"/>
          </a:xfrm>
          <a:custGeom>
            <a:avLst/>
            <a:gdLst/>
            <a:ahLst/>
            <a:cxnLst/>
            <a:rect l="l" t="t" r="r" b="b"/>
            <a:pathLst>
              <a:path w="3242701" h="1827704">
                <a:moveTo>
                  <a:pt x="0" y="0"/>
                </a:moveTo>
                <a:lnTo>
                  <a:pt x="3242701" y="0"/>
                </a:lnTo>
                <a:lnTo>
                  <a:pt x="3242701" y="1827704"/>
                </a:lnTo>
                <a:lnTo>
                  <a:pt x="0" y="1827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830696">
            <a:off x="16075185" y="-1028700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200437" y="1435456"/>
            <a:ext cx="11458426" cy="8463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0000"/>
                </a:solidFill>
                <a:ea typeface="Red Hat Display Bold"/>
                <a:cs typeface="Red Hat Display Bold"/>
                <a:sym typeface="Red Hat Display Bold"/>
              </a:rPr>
              <a:t>1. Remove Duplicates</a:t>
            </a:r>
          </a:p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Select your data range.</a:t>
            </a:r>
          </a:p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Go to Data → Remove Duplicates.</a:t>
            </a:r>
          </a:p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Choose columns that should be unique and press OK.</a:t>
            </a:r>
          </a:p>
          <a:p>
            <a:pPr algn="l">
              <a:lnSpc>
                <a:spcPts val="2985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ea typeface="Red Hat Display"/>
              <a:cs typeface="Red Hat Display"/>
              <a:sym typeface="Red Hat Display"/>
            </a:endParaRPr>
          </a:p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0000"/>
                </a:solidFill>
                <a:ea typeface="Red Hat Display Bold"/>
                <a:cs typeface="Red Hat Display Bold"/>
                <a:sym typeface="Red Hat Display Bold"/>
              </a:rPr>
              <a:t>2. Trim Extra Spaces</a:t>
            </a:r>
          </a:p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Use =TRIM(A1) to remove leading, trailing, and extra spaces between words.</a:t>
            </a:r>
          </a:p>
          <a:p>
            <a:pPr algn="l">
              <a:lnSpc>
                <a:spcPts val="2985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ea typeface="Red Hat Display"/>
              <a:cs typeface="Red Hat Display"/>
              <a:sym typeface="Red Hat Display"/>
            </a:endParaRPr>
          </a:p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0000"/>
                </a:solidFill>
                <a:ea typeface="Red Hat Display Bold"/>
                <a:cs typeface="Red Hat Display Bold"/>
                <a:sym typeface="Red Hat Display Bold"/>
              </a:rPr>
              <a:t>3. Convert Text Case (Upper/Lower/Proper)</a:t>
            </a:r>
          </a:p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Uppercase: =UPPER(A1)</a:t>
            </a:r>
          </a:p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Lowercase: =LOWER(A1)</a:t>
            </a:r>
          </a:p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Proper case (capitalize first letter): =PROPER(A1)</a:t>
            </a:r>
          </a:p>
          <a:p>
            <a:pPr algn="l">
              <a:lnSpc>
                <a:spcPts val="2985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ea typeface="Red Hat Display"/>
              <a:cs typeface="Red Hat Display"/>
              <a:sym typeface="Red Hat Display"/>
            </a:endParaRPr>
          </a:p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0000"/>
                </a:solidFill>
                <a:ea typeface="Red Hat Display Bold"/>
                <a:cs typeface="Red Hat Display Bold"/>
                <a:sym typeface="Red Hat Display Bold"/>
              </a:rPr>
              <a:t>4. Fix Inconsistent Data Formatting</a:t>
            </a:r>
          </a:p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Convert numbers stored as text: Select column → Click "!" icon → Convert to Number.</a:t>
            </a:r>
          </a:p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Standardize date formats: Use TEXT function (=TEXT(A1, "YYYY-MM-DD")).</a:t>
            </a:r>
          </a:p>
          <a:p>
            <a:pPr algn="l">
              <a:lnSpc>
                <a:spcPts val="2985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ea typeface="Red Hat Display"/>
              <a:cs typeface="Red Hat Display"/>
              <a:sym typeface="Red Hat Display"/>
            </a:endParaRPr>
          </a:p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0000"/>
                </a:solidFill>
                <a:ea typeface="Red Hat Display Bold"/>
                <a:cs typeface="Red Hat Display Bold"/>
                <a:sym typeface="Red Hat Display Bold"/>
              </a:rPr>
              <a:t>5. Find &amp; Replace Errors</a:t>
            </a:r>
          </a:p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Use CTRL + H (Find and Replace) to fix common misspellings or unwanted characters.</a:t>
            </a:r>
          </a:p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Replace blank cells with =IF(A1="", "N/A", A1)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F41450C-9201-4C57-8C32-138973688B65}"/>
              </a:ext>
            </a:extLst>
          </p:cNvPr>
          <p:cNvSpPr/>
          <p:nvPr/>
        </p:nvSpPr>
        <p:spPr>
          <a:xfrm rot="635325">
            <a:off x="-4087160" y="7654721"/>
            <a:ext cx="7907020" cy="6699403"/>
          </a:xfrm>
          <a:custGeom>
            <a:avLst/>
            <a:gdLst/>
            <a:ahLst/>
            <a:cxnLst/>
            <a:rect l="l" t="t" r="r" b="b"/>
            <a:pathLst>
              <a:path w="7907020" h="6699403">
                <a:moveTo>
                  <a:pt x="0" y="0"/>
                </a:moveTo>
                <a:lnTo>
                  <a:pt x="7907021" y="0"/>
                </a:lnTo>
                <a:lnTo>
                  <a:pt x="7907021" y="6699403"/>
                </a:lnTo>
                <a:lnTo>
                  <a:pt x="0" y="66994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80684">
            <a:off x="10082077" y="8242051"/>
            <a:ext cx="10960234" cy="7472887"/>
          </a:xfrm>
          <a:custGeom>
            <a:avLst/>
            <a:gdLst/>
            <a:ahLst/>
            <a:cxnLst/>
            <a:rect l="l" t="t" r="r" b="b"/>
            <a:pathLst>
              <a:path w="10960234" h="7472887">
                <a:moveTo>
                  <a:pt x="0" y="0"/>
                </a:moveTo>
                <a:lnTo>
                  <a:pt x="10960235" y="0"/>
                </a:lnTo>
                <a:lnTo>
                  <a:pt x="10960235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9426524">
            <a:off x="-3984660" y="-4765086"/>
            <a:ext cx="9442126" cy="8000056"/>
          </a:xfrm>
          <a:custGeom>
            <a:avLst/>
            <a:gdLst/>
            <a:ahLst/>
            <a:cxnLst/>
            <a:rect l="l" t="t" r="r" b="b"/>
            <a:pathLst>
              <a:path w="9442126" h="8000056">
                <a:moveTo>
                  <a:pt x="0" y="0"/>
                </a:moveTo>
                <a:lnTo>
                  <a:pt x="9442126" y="0"/>
                </a:lnTo>
                <a:lnTo>
                  <a:pt x="9442126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624874">
            <a:off x="-884948" y="9077955"/>
            <a:ext cx="3242701" cy="1827704"/>
          </a:xfrm>
          <a:custGeom>
            <a:avLst/>
            <a:gdLst/>
            <a:ahLst/>
            <a:cxnLst/>
            <a:rect l="l" t="t" r="r" b="b"/>
            <a:pathLst>
              <a:path w="3242701" h="1827704">
                <a:moveTo>
                  <a:pt x="0" y="0"/>
                </a:moveTo>
                <a:lnTo>
                  <a:pt x="3242701" y="0"/>
                </a:lnTo>
                <a:lnTo>
                  <a:pt x="3242701" y="1827704"/>
                </a:lnTo>
                <a:lnTo>
                  <a:pt x="0" y="1827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830696">
            <a:off x="16075185" y="-1028700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897386" y="1655102"/>
            <a:ext cx="12493228" cy="7309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0000"/>
                </a:solidFill>
                <a:ea typeface="Red Hat Display Bold"/>
                <a:cs typeface="Red Hat Display Bold"/>
                <a:sym typeface="Red Hat Display Bold"/>
              </a:rPr>
              <a:t>6. Remove Non-Printable &amp; Special Characters</a:t>
            </a:r>
          </a:p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Use =CLEAN(A1) to remove line breaks and non-printable characters.</a:t>
            </a:r>
          </a:p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Remove unwanted characters: =SUBSTITUTE(A1, "-", "") (modify as needed).</a:t>
            </a:r>
          </a:p>
          <a:p>
            <a:pPr algn="l">
              <a:lnSpc>
                <a:spcPts val="2985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ea typeface="Red Hat Display"/>
              <a:cs typeface="Red Hat Display"/>
              <a:sym typeface="Red Hat Display"/>
            </a:endParaRPr>
          </a:p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0000"/>
                </a:solidFill>
                <a:ea typeface="Red Hat Display Bold"/>
                <a:cs typeface="Red Hat Display Bold"/>
                <a:sym typeface="Red Hat Display Bold"/>
              </a:rPr>
              <a:t>7. Standardize Data Formats</a:t>
            </a:r>
          </a:p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Numbers: Format as Currency, Percentage, or Decimal using the Format Cells option.</a:t>
            </a:r>
          </a:p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Dates: Use YYYY-MM-DD or another consistent format.</a:t>
            </a:r>
          </a:p>
          <a:p>
            <a:pPr algn="l">
              <a:lnSpc>
                <a:spcPts val="2985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ea typeface="Red Hat Display"/>
              <a:cs typeface="Red Hat Display"/>
              <a:sym typeface="Red Hat Display"/>
            </a:endParaRPr>
          </a:p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0000"/>
                </a:solidFill>
                <a:ea typeface="Red Hat Display Bold"/>
                <a:cs typeface="Red Hat Display Bold"/>
                <a:sym typeface="Red Hat Display Bold"/>
              </a:rPr>
              <a:t>8. Split &amp; Merge Data</a:t>
            </a:r>
          </a:p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Split: Use Text to Columns (under Data tab) to separate full names, addresses, etc.</a:t>
            </a:r>
          </a:p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Merge: Use =CONCATENATE(A1, " ", B1) or =TEXTJOIN(" ", TRUE, A1, B1).</a:t>
            </a:r>
          </a:p>
          <a:p>
            <a:pPr algn="l">
              <a:lnSpc>
                <a:spcPts val="2985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ea typeface="Red Hat Display"/>
              <a:cs typeface="Red Hat Display"/>
              <a:sym typeface="Red Hat Display"/>
            </a:endParaRPr>
          </a:p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0000"/>
                </a:solidFill>
                <a:ea typeface="Red Hat Display Bold"/>
                <a:cs typeface="Red Hat Display Bold"/>
                <a:sym typeface="Red Hat Display Bold"/>
              </a:rPr>
              <a:t>9. Use Data Validation</a:t>
            </a:r>
          </a:p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Go to Data → Data Validation to restrict input (e.g., allow only dates or predefined categories).</a:t>
            </a:r>
          </a:p>
          <a:p>
            <a:pPr algn="l">
              <a:lnSpc>
                <a:spcPts val="2985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ea typeface="Red Hat Display"/>
              <a:cs typeface="Red Hat Display"/>
              <a:sym typeface="Red Hat Display"/>
            </a:endParaRPr>
          </a:p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0000"/>
                </a:solidFill>
                <a:ea typeface="Red Hat Display Bold"/>
                <a:cs typeface="Red Hat Display Bold"/>
                <a:sym typeface="Red Hat Display Bold"/>
              </a:rPr>
              <a:t>10. Handle Missing Data</a:t>
            </a:r>
          </a:p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Fill missing values with =IF(A1="", "Unknown", A1).</a:t>
            </a:r>
          </a:p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Use Go To Special → Blanks to highlight empty cells.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13DDA9E1-AC07-431C-A618-43DC767570FD}"/>
              </a:ext>
            </a:extLst>
          </p:cNvPr>
          <p:cNvSpPr/>
          <p:nvPr/>
        </p:nvSpPr>
        <p:spPr>
          <a:xfrm rot="635325">
            <a:off x="-4087160" y="7654721"/>
            <a:ext cx="7907020" cy="6699403"/>
          </a:xfrm>
          <a:custGeom>
            <a:avLst/>
            <a:gdLst/>
            <a:ahLst/>
            <a:cxnLst/>
            <a:rect l="l" t="t" r="r" b="b"/>
            <a:pathLst>
              <a:path w="7907020" h="6699403">
                <a:moveTo>
                  <a:pt x="0" y="0"/>
                </a:moveTo>
                <a:lnTo>
                  <a:pt x="7907021" y="0"/>
                </a:lnTo>
                <a:lnTo>
                  <a:pt x="7907021" y="6699403"/>
                </a:lnTo>
                <a:lnTo>
                  <a:pt x="0" y="66994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1183" y="3126875"/>
            <a:ext cx="4899276" cy="3623338"/>
          </a:xfrm>
          <a:custGeom>
            <a:avLst/>
            <a:gdLst/>
            <a:ahLst/>
            <a:cxnLst/>
            <a:rect l="l" t="t" r="r" b="b"/>
            <a:pathLst>
              <a:path w="4899276" h="3623338">
                <a:moveTo>
                  <a:pt x="0" y="0"/>
                </a:moveTo>
                <a:lnTo>
                  <a:pt x="4899277" y="0"/>
                </a:lnTo>
                <a:lnTo>
                  <a:pt x="4899277" y="3623338"/>
                </a:lnTo>
                <a:lnTo>
                  <a:pt x="0" y="3623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04000" y="4465983"/>
            <a:ext cx="12097792" cy="1076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14"/>
              </a:lnSpc>
            </a:pPr>
            <a:r>
              <a:rPr lang="en-US" sz="6600" b="1" dirty="0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Stage 4: Analyzing in SQL</a:t>
            </a:r>
          </a:p>
        </p:txBody>
      </p:sp>
      <p:sp>
        <p:nvSpPr>
          <p:cNvPr id="4" name="Freeform 4"/>
          <p:cNvSpPr/>
          <p:nvPr/>
        </p:nvSpPr>
        <p:spPr>
          <a:xfrm>
            <a:off x="12993540" y="-2095015"/>
            <a:ext cx="6727323" cy="4586811"/>
          </a:xfrm>
          <a:custGeom>
            <a:avLst/>
            <a:gdLst/>
            <a:ahLst/>
            <a:cxnLst/>
            <a:rect l="l" t="t" r="r" b="b"/>
            <a:pathLst>
              <a:path w="6727323" h="4586811">
                <a:moveTo>
                  <a:pt x="0" y="0"/>
                </a:moveTo>
                <a:lnTo>
                  <a:pt x="6727323" y="0"/>
                </a:lnTo>
                <a:lnTo>
                  <a:pt x="6727323" y="4586812"/>
                </a:lnTo>
                <a:lnTo>
                  <a:pt x="0" y="4586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35325">
            <a:off x="-1442576" y="8071855"/>
            <a:ext cx="7907020" cy="6699403"/>
          </a:xfrm>
          <a:custGeom>
            <a:avLst/>
            <a:gdLst/>
            <a:ahLst/>
            <a:cxnLst/>
            <a:rect l="l" t="t" r="r" b="b"/>
            <a:pathLst>
              <a:path w="7907020" h="6699403">
                <a:moveTo>
                  <a:pt x="0" y="0"/>
                </a:moveTo>
                <a:lnTo>
                  <a:pt x="7907020" y="0"/>
                </a:lnTo>
                <a:lnTo>
                  <a:pt x="7907020" y="6699403"/>
                </a:lnTo>
                <a:lnTo>
                  <a:pt x="0" y="66994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26878">
            <a:off x="-267547" y="148087"/>
            <a:ext cx="4576141" cy="2579280"/>
          </a:xfrm>
          <a:custGeom>
            <a:avLst/>
            <a:gdLst/>
            <a:ahLst/>
            <a:cxnLst/>
            <a:rect l="l" t="t" r="r" b="b"/>
            <a:pathLst>
              <a:path w="4576141" h="2579280">
                <a:moveTo>
                  <a:pt x="0" y="0"/>
                </a:moveTo>
                <a:lnTo>
                  <a:pt x="4576141" y="0"/>
                </a:lnTo>
                <a:lnTo>
                  <a:pt x="4576141" y="2579280"/>
                </a:lnTo>
                <a:lnTo>
                  <a:pt x="0" y="25792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830696">
            <a:off x="14939466" y="8144946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80684">
            <a:off x="10082077" y="8242051"/>
            <a:ext cx="10960234" cy="7472887"/>
          </a:xfrm>
          <a:custGeom>
            <a:avLst/>
            <a:gdLst/>
            <a:ahLst/>
            <a:cxnLst/>
            <a:rect l="l" t="t" r="r" b="b"/>
            <a:pathLst>
              <a:path w="10960234" h="7472887">
                <a:moveTo>
                  <a:pt x="0" y="0"/>
                </a:moveTo>
                <a:lnTo>
                  <a:pt x="10960235" y="0"/>
                </a:lnTo>
                <a:lnTo>
                  <a:pt x="10960235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9426524">
            <a:off x="-3984660" y="-4765086"/>
            <a:ext cx="9442126" cy="8000056"/>
          </a:xfrm>
          <a:custGeom>
            <a:avLst/>
            <a:gdLst/>
            <a:ahLst/>
            <a:cxnLst/>
            <a:rect l="l" t="t" r="r" b="b"/>
            <a:pathLst>
              <a:path w="9442126" h="8000056">
                <a:moveTo>
                  <a:pt x="0" y="0"/>
                </a:moveTo>
                <a:lnTo>
                  <a:pt x="9442126" y="0"/>
                </a:lnTo>
                <a:lnTo>
                  <a:pt x="9442126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624874">
            <a:off x="-884948" y="9077955"/>
            <a:ext cx="3242701" cy="1827704"/>
          </a:xfrm>
          <a:custGeom>
            <a:avLst/>
            <a:gdLst/>
            <a:ahLst/>
            <a:cxnLst/>
            <a:rect l="l" t="t" r="r" b="b"/>
            <a:pathLst>
              <a:path w="3242701" h="1827704">
                <a:moveTo>
                  <a:pt x="0" y="0"/>
                </a:moveTo>
                <a:lnTo>
                  <a:pt x="3242701" y="0"/>
                </a:lnTo>
                <a:lnTo>
                  <a:pt x="3242701" y="1827704"/>
                </a:lnTo>
                <a:lnTo>
                  <a:pt x="0" y="1827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830696">
            <a:off x="16075185" y="-1028700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262510" y="1529321"/>
            <a:ext cx="10153935" cy="3062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85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0000"/>
                </a:solidFill>
                <a:ea typeface="Red Hat Display Bold"/>
                <a:cs typeface="Red Hat Display Bold"/>
                <a:sym typeface="Red Hat Display Bold"/>
              </a:rPr>
              <a:t>1. What industries are Gen-Z most interested in pursuing careers in?</a:t>
            </a:r>
          </a:p>
          <a:p>
            <a:pPr algn="just">
              <a:lnSpc>
                <a:spcPts val="2985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SELECT </a:t>
            </a:r>
          </a:p>
          <a:p>
            <a:pPr algn="just">
              <a:lnSpc>
                <a:spcPts val="2985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Preferred_Aspirational_Job</a:t>
            </a: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,</a:t>
            </a:r>
          </a:p>
          <a:p>
            <a:pPr algn="just">
              <a:lnSpc>
                <a:spcPts val="2985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COUNT(</a:t>
            </a:r>
            <a:r>
              <a:rPr lang="en-US" sz="2800" dirty="0" err="1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Preferred_Aspirational_Job</a:t>
            </a: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) AS Respondents</a:t>
            </a:r>
          </a:p>
          <a:p>
            <a:pPr algn="just">
              <a:lnSpc>
                <a:spcPts val="2985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FROM Gen-Z</a:t>
            </a:r>
          </a:p>
          <a:p>
            <a:pPr algn="just">
              <a:lnSpc>
                <a:spcPts val="2985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GROUP BY </a:t>
            </a:r>
            <a:r>
              <a:rPr lang="en-US" sz="2800" dirty="0" err="1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Preferred_Aspirational_Job</a:t>
            </a:r>
            <a:endParaRPr lang="en-US" sz="2800" dirty="0">
              <a:solidFill>
                <a:srgbClr val="000000"/>
              </a:solidFill>
              <a:ea typeface="Red Hat Display"/>
              <a:cs typeface="Red Hat Display"/>
              <a:sym typeface="Red Hat Display"/>
            </a:endParaRPr>
          </a:p>
          <a:p>
            <a:pPr algn="just">
              <a:lnSpc>
                <a:spcPts val="2985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ORDER BY Respondents DESC</a:t>
            </a:r>
          </a:p>
          <a:p>
            <a:pPr algn="just">
              <a:lnSpc>
                <a:spcPts val="2985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LIMIT 3;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62510" y="4756362"/>
            <a:ext cx="7948203" cy="3447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0000"/>
                </a:solidFill>
                <a:ea typeface="Red Hat Display Bold"/>
                <a:cs typeface="Red Hat Display Bold"/>
                <a:sym typeface="Red Hat Display Bold"/>
              </a:rPr>
              <a:t>2 What are the top factors influencing Gen-Z’s career choices?</a:t>
            </a:r>
          </a:p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SELECT </a:t>
            </a:r>
          </a:p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Influencing_Factors</a:t>
            </a: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,</a:t>
            </a:r>
          </a:p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COUNT(</a:t>
            </a:r>
            <a:r>
              <a:rPr lang="en-US" sz="2800" dirty="0" err="1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Influencing_Factors</a:t>
            </a: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) AS Respondents</a:t>
            </a:r>
          </a:p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FROM Gen-Z</a:t>
            </a:r>
          </a:p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GROUP BY </a:t>
            </a:r>
            <a:r>
              <a:rPr lang="en-US" sz="2800" dirty="0" err="1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Influencing_Factors</a:t>
            </a:r>
            <a:endParaRPr lang="en-US" sz="2800" dirty="0">
              <a:solidFill>
                <a:srgbClr val="000000"/>
              </a:solidFill>
              <a:ea typeface="Red Hat Display"/>
              <a:cs typeface="Red Hat Display"/>
              <a:sym typeface="Red Hat Display"/>
            </a:endParaRPr>
          </a:p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ORDER BY Respondents DESC</a:t>
            </a:r>
          </a:p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LIMIT 3;</a:t>
            </a: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4BC1B5BB-17B4-41C4-A3C3-754E844AE101}"/>
              </a:ext>
            </a:extLst>
          </p:cNvPr>
          <p:cNvSpPr/>
          <p:nvPr/>
        </p:nvSpPr>
        <p:spPr>
          <a:xfrm rot="635325">
            <a:off x="-4087160" y="7654721"/>
            <a:ext cx="7907020" cy="6699403"/>
          </a:xfrm>
          <a:custGeom>
            <a:avLst/>
            <a:gdLst/>
            <a:ahLst/>
            <a:cxnLst/>
            <a:rect l="l" t="t" r="r" b="b"/>
            <a:pathLst>
              <a:path w="7907020" h="6699403">
                <a:moveTo>
                  <a:pt x="0" y="0"/>
                </a:moveTo>
                <a:lnTo>
                  <a:pt x="7907021" y="0"/>
                </a:lnTo>
                <a:lnTo>
                  <a:pt x="7907021" y="6699403"/>
                </a:lnTo>
                <a:lnTo>
                  <a:pt x="0" y="66994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45218" y="952500"/>
            <a:ext cx="8994142" cy="8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5"/>
              </a:lnSpc>
            </a:pPr>
            <a:r>
              <a:rPr lang="en-US" sz="6600" b="1" dirty="0">
                <a:solidFill>
                  <a:schemeClr val="tx2">
                    <a:lumMod val="75000"/>
                  </a:schemeClr>
                </a:solidFill>
                <a:latin typeface="+mj-lt"/>
                <a:ea typeface="Red Hat Display Bold"/>
                <a:cs typeface="Red Hat Display Bold"/>
                <a:sym typeface="Red Hat Display Bold"/>
              </a:rPr>
              <a:t>Roadmap</a:t>
            </a:r>
          </a:p>
        </p:txBody>
      </p:sp>
      <p:sp>
        <p:nvSpPr>
          <p:cNvPr id="3" name="Freeform 3"/>
          <p:cNvSpPr/>
          <p:nvPr/>
        </p:nvSpPr>
        <p:spPr>
          <a:xfrm rot="-2080684">
            <a:off x="10082077" y="8242051"/>
            <a:ext cx="10960234" cy="7472887"/>
          </a:xfrm>
          <a:custGeom>
            <a:avLst/>
            <a:gdLst/>
            <a:ahLst/>
            <a:cxnLst/>
            <a:rect l="l" t="t" r="r" b="b"/>
            <a:pathLst>
              <a:path w="10960234" h="7472887">
                <a:moveTo>
                  <a:pt x="0" y="0"/>
                </a:moveTo>
                <a:lnTo>
                  <a:pt x="10960235" y="0"/>
                </a:lnTo>
                <a:lnTo>
                  <a:pt x="10960235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9426524">
            <a:off x="-3984660" y="-4765086"/>
            <a:ext cx="9442126" cy="8000056"/>
          </a:xfrm>
          <a:custGeom>
            <a:avLst/>
            <a:gdLst/>
            <a:ahLst/>
            <a:cxnLst/>
            <a:rect l="l" t="t" r="r" b="b"/>
            <a:pathLst>
              <a:path w="9442126" h="8000056">
                <a:moveTo>
                  <a:pt x="0" y="0"/>
                </a:moveTo>
                <a:lnTo>
                  <a:pt x="9442126" y="0"/>
                </a:lnTo>
                <a:lnTo>
                  <a:pt x="9442126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624874">
            <a:off x="-884948" y="9077955"/>
            <a:ext cx="3242701" cy="1827704"/>
          </a:xfrm>
          <a:custGeom>
            <a:avLst/>
            <a:gdLst/>
            <a:ahLst/>
            <a:cxnLst/>
            <a:rect l="l" t="t" r="r" b="b"/>
            <a:pathLst>
              <a:path w="3242701" h="1827704">
                <a:moveTo>
                  <a:pt x="0" y="0"/>
                </a:moveTo>
                <a:lnTo>
                  <a:pt x="3242701" y="0"/>
                </a:lnTo>
                <a:lnTo>
                  <a:pt x="3242701" y="1827704"/>
                </a:lnTo>
                <a:lnTo>
                  <a:pt x="0" y="1827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830696">
            <a:off x="16075185" y="-1028700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86848" y="2831171"/>
            <a:ext cx="4421279" cy="2312329"/>
          </a:xfrm>
          <a:custGeom>
            <a:avLst/>
            <a:gdLst/>
            <a:ahLst/>
            <a:cxnLst/>
            <a:rect l="l" t="t" r="r" b="b"/>
            <a:pathLst>
              <a:path w="4421279" h="2312329">
                <a:moveTo>
                  <a:pt x="0" y="0"/>
                </a:moveTo>
                <a:lnTo>
                  <a:pt x="4421279" y="0"/>
                </a:lnTo>
                <a:lnTo>
                  <a:pt x="4421279" y="2312329"/>
                </a:lnTo>
                <a:lnTo>
                  <a:pt x="0" y="23123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8" name="TextBox 8"/>
          <p:cNvSpPr txBox="1"/>
          <p:nvPr/>
        </p:nvSpPr>
        <p:spPr>
          <a:xfrm>
            <a:off x="7555435" y="3522789"/>
            <a:ext cx="3173706" cy="408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FBFCFE"/>
                </a:solidFill>
                <a:ea typeface="Red Hat Display Bold"/>
                <a:cs typeface="Red Hat Display Bold"/>
                <a:sym typeface="Red Hat Display Bold"/>
              </a:rPr>
              <a:t>Collaborative Process</a:t>
            </a:r>
          </a:p>
        </p:txBody>
      </p:sp>
      <p:sp>
        <p:nvSpPr>
          <p:cNvPr id="9" name="Freeform 9"/>
          <p:cNvSpPr/>
          <p:nvPr/>
        </p:nvSpPr>
        <p:spPr>
          <a:xfrm>
            <a:off x="6719011" y="2831171"/>
            <a:ext cx="4421279" cy="2312329"/>
          </a:xfrm>
          <a:custGeom>
            <a:avLst/>
            <a:gdLst/>
            <a:ahLst/>
            <a:cxnLst/>
            <a:rect l="l" t="t" r="r" b="b"/>
            <a:pathLst>
              <a:path w="4421279" h="2312329">
                <a:moveTo>
                  <a:pt x="0" y="0"/>
                </a:moveTo>
                <a:lnTo>
                  <a:pt x="4421279" y="0"/>
                </a:lnTo>
                <a:lnTo>
                  <a:pt x="4421279" y="2312329"/>
                </a:lnTo>
                <a:lnTo>
                  <a:pt x="0" y="23123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196356" y="2950787"/>
            <a:ext cx="4421279" cy="2312329"/>
          </a:xfrm>
          <a:custGeom>
            <a:avLst/>
            <a:gdLst/>
            <a:ahLst/>
            <a:cxnLst/>
            <a:rect l="l" t="t" r="r" b="b"/>
            <a:pathLst>
              <a:path w="4421279" h="2312329">
                <a:moveTo>
                  <a:pt x="0" y="0"/>
                </a:moveTo>
                <a:lnTo>
                  <a:pt x="4421279" y="0"/>
                </a:lnTo>
                <a:lnTo>
                  <a:pt x="4421279" y="2312329"/>
                </a:lnTo>
                <a:lnTo>
                  <a:pt x="0" y="23123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14197" y="5579481"/>
            <a:ext cx="4421279" cy="2312329"/>
          </a:xfrm>
          <a:custGeom>
            <a:avLst/>
            <a:gdLst/>
            <a:ahLst/>
            <a:cxnLst/>
            <a:rect l="l" t="t" r="r" b="b"/>
            <a:pathLst>
              <a:path w="4421279" h="2312329">
                <a:moveTo>
                  <a:pt x="0" y="0"/>
                </a:moveTo>
                <a:lnTo>
                  <a:pt x="4421279" y="0"/>
                </a:lnTo>
                <a:lnTo>
                  <a:pt x="4421279" y="2312329"/>
                </a:lnTo>
                <a:lnTo>
                  <a:pt x="0" y="23123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660948" y="5554086"/>
            <a:ext cx="4421279" cy="2312329"/>
          </a:xfrm>
          <a:custGeom>
            <a:avLst/>
            <a:gdLst/>
            <a:ahLst/>
            <a:cxnLst/>
            <a:rect l="l" t="t" r="r" b="b"/>
            <a:pathLst>
              <a:path w="4421279" h="2312329">
                <a:moveTo>
                  <a:pt x="0" y="0"/>
                </a:moveTo>
                <a:lnTo>
                  <a:pt x="4421279" y="0"/>
                </a:lnTo>
                <a:lnTo>
                  <a:pt x="4421279" y="2312329"/>
                </a:lnTo>
                <a:lnTo>
                  <a:pt x="0" y="23123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130151" y="5473203"/>
            <a:ext cx="4421279" cy="2312329"/>
          </a:xfrm>
          <a:custGeom>
            <a:avLst/>
            <a:gdLst/>
            <a:ahLst/>
            <a:cxnLst/>
            <a:rect l="l" t="t" r="r" b="b"/>
            <a:pathLst>
              <a:path w="4421279" h="2312329">
                <a:moveTo>
                  <a:pt x="0" y="0"/>
                </a:moveTo>
                <a:lnTo>
                  <a:pt x="4421279" y="0"/>
                </a:lnTo>
                <a:lnTo>
                  <a:pt x="4421279" y="2312329"/>
                </a:lnTo>
                <a:lnTo>
                  <a:pt x="0" y="23123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319246" y="3987336"/>
            <a:ext cx="1399765" cy="239233"/>
          </a:xfrm>
          <a:custGeom>
            <a:avLst/>
            <a:gdLst/>
            <a:ahLst/>
            <a:cxnLst/>
            <a:rect l="l" t="t" r="r" b="b"/>
            <a:pathLst>
              <a:path w="1399765" h="239233">
                <a:moveTo>
                  <a:pt x="0" y="0"/>
                </a:moveTo>
                <a:lnTo>
                  <a:pt x="1399765" y="0"/>
                </a:lnTo>
                <a:lnTo>
                  <a:pt x="1399765" y="239232"/>
                </a:lnTo>
                <a:lnTo>
                  <a:pt x="0" y="2392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796591" y="4098897"/>
            <a:ext cx="1399765" cy="239233"/>
          </a:xfrm>
          <a:custGeom>
            <a:avLst/>
            <a:gdLst/>
            <a:ahLst/>
            <a:cxnLst/>
            <a:rect l="l" t="t" r="r" b="b"/>
            <a:pathLst>
              <a:path w="1399765" h="239233">
                <a:moveTo>
                  <a:pt x="0" y="0"/>
                </a:moveTo>
                <a:lnTo>
                  <a:pt x="1399765" y="0"/>
                </a:lnTo>
                <a:lnTo>
                  <a:pt x="1399765" y="239232"/>
                </a:lnTo>
                <a:lnTo>
                  <a:pt x="0" y="2392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0800000">
            <a:off x="5383719" y="6472927"/>
            <a:ext cx="1399765" cy="239233"/>
          </a:xfrm>
          <a:custGeom>
            <a:avLst/>
            <a:gdLst/>
            <a:ahLst/>
            <a:cxnLst/>
            <a:rect l="l" t="t" r="r" b="b"/>
            <a:pathLst>
              <a:path w="1399765" h="239233">
                <a:moveTo>
                  <a:pt x="0" y="0"/>
                </a:moveTo>
                <a:lnTo>
                  <a:pt x="1399765" y="0"/>
                </a:lnTo>
                <a:lnTo>
                  <a:pt x="1399765" y="239233"/>
                </a:lnTo>
                <a:lnTo>
                  <a:pt x="0" y="2392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10800000">
            <a:off x="10902943" y="6516198"/>
            <a:ext cx="1399765" cy="239233"/>
          </a:xfrm>
          <a:custGeom>
            <a:avLst/>
            <a:gdLst/>
            <a:ahLst/>
            <a:cxnLst/>
            <a:rect l="l" t="t" r="r" b="b"/>
            <a:pathLst>
              <a:path w="1399765" h="239233">
                <a:moveTo>
                  <a:pt x="0" y="0"/>
                </a:moveTo>
                <a:lnTo>
                  <a:pt x="1399765" y="0"/>
                </a:lnTo>
                <a:lnTo>
                  <a:pt x="1399765" y="239233"/>
                </a:lnTo>
                <a:lnTo>
                  <a:pt x="0" y="2392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7958298">
            <a:off x="15400373" y="3940350"/>
            <a:ext cx="2879385" cy="2996728"/>
          </a:xfrm>
          <a:custGeom>
            <a:avLst/>
            <a:gdLst/>
            <a:ahLst/>
            <a:cxnLst/>
            <a:rect l="l" t="t" r="r" b="b"/>
            <a:pathLst>
              <a:path w="3770214" h="3757605">
                <a:moveTo>
                  <a:pt x="0" y="0"/>
                </a:moveTo>
                <a:lnTo>
                  <a:pt x="3770214" y="0"/>
                </a:lnTo>
                <a:lnTo>
                  <a:pt x="3770214" y="3757605"/>
                </a:lnTo>
                <a:lnTo>
                  <a:pt x="0" y="375760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6163031" y="2355276"/>
            <a:ext cx="1111960" cy="1111960"/>
          </a:xfrm>
          <a:custGeom>
            <a:avLst/>
            <a:gdLst/>
            <a:ahLst/>
            <a:cxnLst/>
            <a:rect l="l" t="t" r="r" b="b"/>
            <a:pathLst>
              <a:path w="1111960" h="1111960">
                <a:moveTo>
                  <a:pt x="0" y="0"/>
                </a:moveTo>
                <a:lnTo>
                  <a:pt x="1111959" y="0"/>
                </a:lnTo>
                <a:lnTo>
                  <a:pt x="1111959" y="1111959"/>
                </a:lnTo>
                <a:lnTo>
                  <a:pt x="0" y="111195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551611" y="2873156"/>
            <a:ext cx="3419643" cy="3601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52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00000"/>
                </a:solidFill>
                <a:ea typeface="Roboto Slab Bold"/>
                <a:cs typeface="Roboto Slab Bold"/>
                <a:sym typeface="Roboto Slab Bold"/>
              </a:rPr>
              <a:t> </a:t>
            </a:r>
            <a:r>
              <a:rPr lang="en-US" sz="2400" b="1" u="sng" dirty="0">
                <a:solidFill>
                  <a:srgbClr val="000000"/>
                </a:solidFill>
                <a:ea typeface="Roboto Slab Bold"/>
                <a:cs typeface="Roboto Slab Bold"/>
                <a:sym typeface="Roboto Slab Bold"/>
              </a:rPr>
              <a:t>Problem Statement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109640" y="2873156"/>
            <a:ext cx="3419643" cy="3601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52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00000"/>
                </a:solidFill>
                <a:ea typeface="Roboto Slab Bold"/>
                <a:cs typeface="Roboto Slab Bold"/>
                <a:sym typeface="Roboto Slab Bold"/>
              </a:rPr>
              <a:t> </a:t>
            </a:r>
            <a:r>
              <a:rPr lang="en-US" sz="2400" b="1" u="sng" dirty="0">
                <a:solidFill>
                  <a:srgbClr val="000000"/>
                </a:solidFill>
                <a:ea typeface="Roboto Slab Bold"/>
                <a:cs typeface="Roboto Slab Bold"/>
                <a:sym typeface="Roboto Slab Bold"/>
              </a:rPr>
              <a:t>Data Collection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709800" y="2948695"/>
            <a:ext cx="3419643" cy="3601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52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00000"/>
                </a:solidFill>
                <a:ea typeface="Roboto Slab Bold"/>
                <a:cs typeface="Roboto Slab Bold"/>
                <a:sym typeface="Roboto Slab Bold"/>
              </a:rPr>
              <a:t> </a:t>
            </a:r>
            <a:r>
              <a:rPr lang="en-US" sz="2400" b="1" u="sng" dirty="0">
                <a:solidFill>
                  <a:srgbClr val="000000"/>
                </a:solidFill>
                <a:ea typeface="Roboto Slab Bold"/>
                <a:cs typeface="Roboto Slab Bold"/>
                <a:sym typeface="Roboto Slab Bold"/>
              </a:rPr>
              <a:t>Cleaning in Excel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429639" y="5507553"/>
            <a:ext cx="3419643" cy="3601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52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00000"/>
                </a:solidFill>
                <a:ea typeface="Roboto Slab Bold"/>
                <a:cs typeface="Roboto Slab Bold"/>
                <a:sym typeface="Roboto Slab Bold"/>
              </a:rPr>
              <a:t> </a:t>
            </a:r>
            <a:r>
              <a:rPr lang="en-US" sz="2400" b="1" u="sng" dirty="0">
                <a:solidFill>
                  <a:srgbClr val="000000"/>
                </a:solidFill>
                <a:ea typeface="Roboto Slab Bold"/>
                <a:cs typeface="Roboto Slab Bold"/>
                <a:sym typeface="Roboto Slab Bold"/>
              </a:rPr>
              <a:t>Analyzing in SQL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155819" y="5547123"/>
            <a:ext cx="3419643" cy="3601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52"/>
              </a:lnSpc>
              <a:spcBef>
                <a:spcPct val="0"/>
              </a:spcBef>
            </a:pPr>
            <a:r>
              <a:rPr lang="en-US" sz="2400" b="1" u="sng" dirty="0">
                <a:solidFill>
                  <a:srgbClr val="000000"/>
                </a:solidFill>
                <a:ea typeface="Roboto Slab Bold"/>
                <a:cs typeface="Roboto Slab Bold"/>
                <a:sym typeface="Roboto Slab Bold"/>
              </a:rPr>
              <a:t>General Excel dashboard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87094" y="5641072"/>
            <a:ext cx="3733229" cy="3601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97"/>
              </a:lnSpc>
              <a:spcBef>
                <a:spcPct val="0"/>
              </a:spcBef>
            </a:pPr>
            <a:r>
              <a:rPr lang="en-US" sz="2400" b="1" u="sng" dirty="0">
                <a:solidFill>
                  <a:srgbClr val="000000"/>
                </a:solidFill>
                <a:ea typeface="Roboto Slab Bold"/>
                <a:cs typeface="Roboto Slab Bold"/>
                <a:sym typeface="Roboto Slab Bold"/>
              </a:rPr>
              <a:t>Focused Power-BI dashboard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75182" y="3255359"/>
            <a:ext cx="3747251" cy="1651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ea typeface="Roboto Slab"/>
                <a:cs typeface="Roboto Slab"/>
                <a:sym typeface="Roboto Slab"/>
              </a:rPr>
              <a:t>Developed a problem statement to explore and educate about the career aspirations of Gen-Z, addressing challenges and personal insights.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502774" y="6009440"/>
            <a:ext cx="3747251" cy="131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ea typeface="Roboto Slab"/>
                <a:cs typeface="Roboto Slab"/>
                <a:sym typeface="Roboto Slab"/>
              </a:rPr>
              <a:t> Conducted data analysis using SQL, solving complex questions with the help of Common Table Expressions (CTEs) and joins.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049340" y="3255359"/>
            <a:ext cx="3747251" cy="978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ea typeface="Roboto Slab"/>
                <a:cs typeface="Roboto Slab"/>
                <a:sym typeface="Roboto Slab"/>
              </a:rPr>
              <a:t> Created a Google Form with tailored questions to collect data on Gen-Z's career aspirations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039673" y="6099194"/>
            <a:ext cx="3747251" cy="131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7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ea typeface="Roboto Slab"/>
                <a:cs typeface="Roboto Slab"/>
                <a:sym typeface="Roboto Slab"/>
              </a:rPr>
              <a:t> Created a Excel dashboard summarizing Gen-Z's learning aspirations, mission aspirations, and manager aspirations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396381" y="3276823"/>
            <a:ext cx="3747251" cy="1318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ea typeface="Roboto Slab"/>
                <a:cs typeface="Roboto Slab"/>
                <a:sym typeface="Roboto Slab"/>
              </a:rPr>
              <a:t>Loaded data dump into Excel , cleaning and exploring high level information using  Power Query and Excel tools.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88119" y="6099194"/>
            <a:ext cx="3677364" cy="1590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2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ea typeface="Roboto Slab"/>
                <a:cs typeface="Roboto Slab"/>
                <a:sym typeface="Roboto Slab"/>
              </a:rPr>
              <a:t>Developed three focused dashboards for each area, incorporating KPIs, Power Query Editor, measures, and groups in Power BI.</a:t>
            </a:r>
          </a:p>
        </p:txBody>
      </p:sp>
      <p:sp>
        <p:nvSpPr>
          <p:cNvPr id="33" name="Freeform 33"/>
          <p:cNvSpPr/>
          <p:nvPr/>
        </p:nvSpPr>
        <p:spPr>
          <a:xfrm>
            <a:off x="564796" y="2355065"/>
            <a:ext cx="1111960" cy="1111960"/>
          </a:xfrm>
          <a:custGeom>
            <a:avLst/>
            <a:gdLst/>
            <a:ahLst/>
            <a:cxnLst/>
            <a:rect l="l" t="t" r="r" b="b"/>
            <a:pathLst>
              <a:path w="1111960" h="1111960">
                <a:moveTo>
                  <a:pt x="0" y="0"/>
                </a:moveTo>
                <a:lnTo>
                  <a:pt x="1111960" y="0"/>
                </a:lnTo>
                <a:lnTo>
                  <a:pt x="1111960" y="1111960"/>
                </a:lnTo>
                <a:lnTo>
                  <a:pt x="0" y="111196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671113" y="5146260"/>
            <a:ext cx="1111960" cy="1111960"/>
          </a:xfrm>
          <a:custGeom>
            <a:avLst/>
            <a:gdLst/>
            <a:ahLst/>
            <a:cxnLst/>
            <a:rect l="l" t="t" r="r" b="b"/>
            <a:pathLst>
              <a:path w="1111960" h="1111960">
                <a:moveTo>
                  <a:pt x="0" y="0"/>
                </a:moveTo>
                <a:lnTo>
                  <a:pt x="1111960" y="0"/>
                </a:lnTo>
                <a:lnTo>
                  <a:pt x="1111960" y="1111960"/>
                </a:lnTo>
                <a:lnTo>
                  <a:pt x="0" y="111196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1542054" y="5140997"/>
            <a:ext cx="1111960" cy="1111960"/>
          </a:xfrm>
          <a:custGeom>
            <a:avLst/>
            <a:gdLst/>
            <a:ahLst/>
            <a:cxnLst/>
            <a:rect l="l" t="t" r="r" b="b"/>
            <a:pathLst>
              <a:path w="1111960" h="1111960">
                <a:moveTo>
                  <a:pt x="0" y="0"/>
                </a:moveTo>
                <a:lnTo>
                  <a:pt x="1111960" y="0"/>
                </a:lnTo>
                <a:lnTo>
                  <a:pt x="1111960" y="1111960"/>
                </a:lnTo>
                <a:lnTo>
                  <a:pt x="0" y="111196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6229909" y="5174776"/>
            <a:ext cx="1111960" cy="1111960"/>
          </a:xfrm>
          <a:custGeom>
            <a:avLst/>
            <a:gdLst/>
            <a:ahLst/>
            <a:cxnLst/>
            <a:rect l="l" t="t" r="r" b="b"/>
            <a:pathLst>
              <a:path w="1111960" h="1111960">
                <a:moveTo>
                  <a:pt x="0" y="0"/>
                </a:moveTo>
                <a:lnTo>
                  <a:pt x="1111960" y="0"/>
                </a:lnTo>
                <a:lnTo>
                  <a:pt x="1111960" y="1111960"/>
                </a:lnTo>
                <a:lnTo>
                  <a:pt x="0" y="111196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1599758" y="2394808"/>
            <a:ext cx="1111960" cy="1111960"/>
          </a:xfrm>
          <a:custGeom>
            <a:avLst/>
            <a:gdLst/>
            <a:ahLst/>
            <a:cxnLst/>
            <a:rect l="l" t="t" r="r" b="b"/>
            <a:pathLst>
              <a:path w="1111960" h="1111960">
                <a:moveTo>
                  <a:pt x="0" y="0"/>
                </a:moveTo>
                <a:lnTo>
                  <a:pt x="1111960" y="0"/>
                </a:lnTo>
                <a:lnTo>
                  <a:pt x="1111960" y="1111959"/>
                </a:lnTo>
                <a:lnTo>
                  <a:pt x="0" y="111195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8" name="TextBox 38"/>
          <p:cNvSpPr txBox="1"/>
          <p:nvPr/>
        </p:nvSpPr>
        <p:spPr>
          <a:xfrm>
            <a:off x="530868" y="2700641"/>
            <a:ext cx="1111960" cy="37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2"/>
              </a:lnSpc>
              <a:spcBef>
                <a:spcPct val="0"/>
              </a:spcBef>
            </a:pPr>
            <a:r>
              <a:rPr lang="en-US" sz="2166">
                <a:solidFill>
                  <a:srgbClr val="000000"/>
                </a:solidFill>
                <a:ea typeface="Roboto Slab"/>
                <a:cs typeface="Roboto Slab"/>
                <a:sym typeface="Roboto Slab"/>
              </a:rPr>
              <a:t> 1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163031" y="2692746"/>
            <a:ext cx="1111960" cy="37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2"/>
              </a:lnSpc>
              <a:spcBef>
                <a:spcPct val="0"/>
              </a:spcBef>
            </a:pPr>
            <a:r>
              <a:rPr lang="en-US" sz="2166">
                <a:solidFill>
                  <a:srgbClr val="000000"/>
                </a:solidFill>
                <a:ea typeface="Roboto Slab"/>
                <a:cs typeface="Roboto Slab"/>
                <a:sym typeface="Roboto Slab"/>
              </a:rPr>
              <a:t>2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640376" y="2740173"/>
            <a:ext cx="1111960" cy="37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2"/>
              </a:lnSpc>
              <a:spcBef>
                <a:spcPct val="0"/>
              </a:spcBef>
            </a:pPr>
            <a:r>
              <a:rPr lang="en-US" sz="2166">
                <a:solidFill>
                  <a:srgbClr val="000000"/>
                </a:solidFill>
                <a:ea typeface="Roboto Slab"/>
                <a:cs typeface="Roboto Slab"/>
                <a:sym typeface="Roboto Slab"/>
              </a:rPr>
              <a:t>3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542054" y="5515438"/>
            <a:ext cx="1111960" cy="37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2"/>
              </a:lnSpc>
              <a:spcBef>
                <a:spcPct val="0"/>
              </a:spcBef>
            </a:pPr>
            <a:r>
              <a:rPr lang="en-US" sz="2166" dirty="0">
                <a:solidFill>
                  <a:srgbClr val="000000"/>
                </a:solidFill>
                <a:ea typeface="Roboto Slab"/>
                <a:cs typeface="Roboto Slab"/>
                <a:sym typeface="Roboto Slab"/>
              </a:rPr>
              <a:t>4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263000" y="5515438"/>
            <a:ext cx="1111960" cy="37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2"/>
              </a:lnSpc>
              <a:spcBef>
                <a:spcPct val="0"/>
              </a:spcBef>
            </a:pPr>
            <a:r>
              <a:rPr lang="en-US" sz="2166" dirty="0">
                <a:solidFill>
                  <a:srgbClr val="000000"/>
                </a:solidFill>
                <a:ea typeface="Roboto Slab"/>
                <a:cs typeface="Roboto Slab"/>
                <a:sym typeface="Roboto Slab"/>
              </a:rPr>
              <a:t>5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71113" y="5500833"/>
            <a:ext cx="1111960" cy="37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2"/>
              </a:lnSpc>
              <a:spcBef>
                <a:spcPct val="0"/>
              </a:spcBef>
            </a:pPr>
            <a:r>
              <a:rPr lang="en-US" sz="2166" dirty="0">
                <a:solidFill>
                  <a:srgbClr val="000000"/>
                </a:solidFill>
                <a:ea typeface="Roboto Slab"/>
                <a:cs typeface="Roboto Slab"/>
                <a:sym typeface="Roboto Slab"/>
              </a:rPr>
              <a:t>6</a:t>
            </a: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id="{5DE379AD-5CE8-4D34-9A96-10C04787FF5F}"/>
              </a:ext>
            </a:extLst>
          </p:cNvPr>
          <p:cNvSpPr/>
          <p:nvPr/>
        </p:nvSpPr>
        <p:spPr>
          <a:xfrm rot="635325">
            <a:off x="-4087160" y="7654721"/>
            <a:ext cx="7907020" cy="6699403"/>
          </a:xfrm>
          <a:custGeom>
            <a:avLst/>
            <a:gdLst/>
            <a:ahLst/>
            <a:cxnLst/>
            <a:rect l="l" t="t" r="r" b="b"/>
            <a:pathLst>
              <a:path w="7907020" h="6699403">
                <a:moveTo>
                  <a:pt x="0" y="0"/>
                </a:moveTo>
                <a:lnTo>
                  <a:pt x="7907021" y="0"/>
                </a:lnTo>
                <a:lnTo>
                  <a:pt x="7907021" y="6699403"/>
                </a:lnTo>
                <a:lnTo>
                  <a:pt x="0" y="66994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80684">
            <a:off x="10082077" y="8242051"/>
            <a:ext cx="10960234" cy="7472887"/>
          </a:xfrm>
          <a:custGeom>
            <a:avLst/>
            <a:gdLst/>
            <a:ahLst/>
            <a:cxnLst/>
            <a:rect l="l" t="t" r="r" b="b"/>
            <a:pathLst>
              <a:path w="10960234" h="7472887">
                <a:moveTo>
                  <a:pt x="0" y="0"/>
                </a:moveTo>
                <a:lnTo>
                  <a:pt x="10960235" y="0"/>
                </a:lnTo>
                <a:lnTo>
                  <a:pt x="10960235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9426524">
            <a:off x="-3984660" y="-4765086"/>
            <a:ext cx="9442126" cy="8000056"/>
          </a:xfrm>
          <a:custGeom>
            <a:avLst/>
            <a:gdLst/>
            <a:ahLst/>
            <a:cxnLst/>
            <a:rect l="l" t="t" r="r" b="b"/>
            <a:pathLst>
              <a:path w="9442126" h="8000056">
                <a:moveTo>
                  <a:pt x="0" y="0"/>
                </a:moveTo>
                <a:lnTo>
                  <a:pt x="9442126" y="0"/>
                </a:lnTo>
                <a:lnTo>
                  <a:pt x="9442126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624874">
            <a:off x="-884948" y="9077955"/>
            <a:ext cx="3242701" cy="1827704"/>
          </a:xfrm>
          <a:custGeom>
            <a:avLst/>
            <a:gdLst/>
            <a:ahLst/>
            <a:cxnLst/>
            <a:rect l="l" t="t" r="r" b="b"/>
            <a:pathLst>
              <a:path w="3242701" h="1827704">
                <a:moveTo>
                  <a:pt x="0" y="0"/>
                </a:moveTo>
                <a:lnTo>
                  <a:pt x="3242701" y="0"/>
                </a:lnTo>
                <a:lnTo>
                  <a:pt x="3242701" y="1827704"/>
                </a:lnTo>
                <a:lnTo>
                  <a:pt x="0" y="1827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830696">
            <a:off x="16075185" y="-1028700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539566" y="1436840"/>
            <a:ext cx="11867775" cy="498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89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0000"/>
                </a:solidFill>
                <a:ea typeface="Red Hat Display Bold"/>
                <a:cs typeface="Red Hat Display Bold"/>
                <a:sym typeface="Red Hat Display Bold"/>
              </a:rPr>
              <a:t>3. What is the desired work environment for Gen-Z? (e.g., remote, hybrid, in-office)</a:t>
            </a:r>
          </a:p>
          <a:p>
            <a:pPr algn="l">
              <a:lnSpc>
                <a:spcPts val="298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SELECT </a:t>
            </a:r>
          </a:p>
          <a:p>
            <a:pPr algn="l">
              <a:lnSpc>
                <a:spcPts val="298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Preferred_Work_Environment</a:t>
            </a: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,</a:t>
            </a:r>
          </a:p>
          <a:p>
            <a:pPr algn="l">
              <a:lnSpc>
                <a:spcPts val="298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COUNT(</a:t>
            </a:r>
            <a:r>
              <a:rPr lang="en-US" sz="2800" dirty="0" err="1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Preferred_Work_Environment</a:t>
            </a: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) AS Respondents</a:t>
            </a:r>
          </a:p>
          <a:p>
            <a:pPr algn="l">
              <a:lnSpc>
                <a:spcPts val="298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FROM Gen-Z</a:t>
            </a:r>
          </a:p>
          <a:p>
            <a:pPr algn="l">
              <a:lnSpc>
                <a:spcPts val="298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GROUP BY </a:t>
            </a:r>
            <a:r>
              <a:rPr lang="en-US" sz="2800" dirty="0" err="1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Preferred_Work_Environment</a:t>
            </a:r>
            <a:endParaRPr lang="en-US" sz="2800" dirty="0">
              <a:solidFill>
                <a:srgbClr val="000000"/>
              </a:solidFill>
              <a:ea typeface="Red Hat Display"/>
              <a:cs typeface="Red Hat Display"/>
              <a:sym typeface="Red Hat Display"/>
            </a:endParaRPr>
          </a:p>
          <a:p>
            <a:pPr algn="l">
              <a:lnSpc>
                <a:spcPts val="298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ORDER BY Respondents DESC</a:t>
            </a:r>
          </a:p>
          <a:p>
            <a:pPr algn="l">
              <a:lnSpc>
                <a:spcPts val="298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LIMIT 1;</a:t>
            </a:r>
          </a:p>
          <a:p>
            <a:pPr algn="l">
              <a:lnSpc>
                <a:spcPts val="2989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ea typeface="Red Hat Display"/>
              <a:cs typeface="Red Hat Display"/>
              <a:sym typeface="Red Hat Display"/>
            </a:endParaRPr>
          </a:p>
          <a:p>
            <a:pPr algn="l">
              <a:lnSpc>
                <a:spcPts val="2989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ea typeface="Red Hat Display"/>
              <a:cs typeface="Red Hat Display"/>
              <a:sym typeface="Red Hat Display"/>
            </a:endParaRPr>
          </a:p>
          <a:p>
            <a:pPr algn="l">
              <a:lnSpc>
                <a:spcPts val="2989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ea typeface="Red Hat Display"/>
              <a:cs typeface="Red Hat Display"/>
              <a:sym typeface="Red Hat Display"/>
            </a:endParaRPr>
          </a:p>
          <a:p>
            <a:pPr algn="l">
              <a:lnSpc>
                <a:spcPts val="2989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539566" y="4998354"/>
            <a:ext cx="15748434" cy="5371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0000"/>
                </a:solidFill>
                <a:ea typeface="Red Hat Display Bold"/>
                <a:cs typeface="Red Hat Display Bold"/>
                <a:sym typeface="Red Hat Display Bold"/>
              </a:rPr>
              <a:t>4. How do financial goals, such as salary and benefits, impact career aspirations among Gen-Z?</a:t>
            </a:r>
          </a:p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SELECT </a:t>
            </a:r>
          </a:p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Preferred_Aspirational_Job</a:t>
            </a: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,</a:t>
            </a:r>
          </a:p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AVG([For the First 3 years of your career, what is your minimum expected monthly salary in Hand?]) AS Avg_Salary_First_3_Years,</a:t>
            </a:r>
          </a:p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AVG([After 5 years of your career from now, what is your minimum expected monthly salary in Hand?]) AS Avg_Salary_After_5_Years,</a:t>
            </a:r>
          </a:p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AVG([What is your minimum expectations of salary when you are starting your career (Monthly in hand salary)]) AS </a:t>
            </a:r>
            <a:r>
              <a:rPr lang="en-US" sz="2800" dirty="0" err="1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Avg_Salary_Starting</a:t>
            </a: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,</a:t>
            </a:r>
          </a:p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COUNT(*) AS Respondents</a:t>
            </a:r>
          </a:p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FROM </a:t>
            </a:r>
            <a:r>
              <a:rPr lang="en-US" sz="2800" dirty="0" err="1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GenZ</a:t>
            </a:r>
            <a:endParaRPr lang="en-US" sz="2800" dirty="0">
              <a:solidFill>
                <a:srgbClr val="000000"/>
              </a:solidFill>
              <a:ea typeface="Red Hat Display"/>
              <a:cs typeface="Red Hat Display"/>
              <a:sym typeface="Red Hat Display"/>
            </a:endParaRPr>
          </a:p>
          <a:p>
            <a:pPr algn="l">
              <a:lnSpc>
                <a:spcPts val="2985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ea typeface="Red Hat Display"/>
              <a:cs typeface="Red Hat Display"/>
              <a:sym typeface="Red Hat Display"/>
            </a:endParaRPr>
          </a:p>
          <a:p>
            <a:pPr algn="l">
              <a:lnSpc>
                <a:spcPts val="2985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ea typeface="Red Hat Display"/>
              <a:cs typeface="Red Hat Display"/>
              <a:sym typeface="Red Hat Display"/>
            </a:endParaRPr>
          </a:p>
          <a:p>
            <a:pPr algn="l">
              <a:lnSpc>
                <a:spcPts val="2985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C8BB6637-AE58-4C1B-A5DD-A74705586DBE}"/>
              </a:ext>
            </a:extLst>
          </p:cNvPr>
          <p:cNvSpPr/>
          <p:nvPr/>
        </p:nvSpPr>
        <p:spPr>
          <a:xfrm rot="635325">
            <a:off x="-4087160" y="7654721"/>
            <a:ext cx="7907020" cy="6699403"/>
          </a:xfrm>
          <a:custGeom>
            <a:avLst/>
            <a:gdLst/>
            <a:ahLst/>
            <a:cxnLst/>
            <a:rect l="l" t="t" r="r" b="b"/>
            <a:pathLst>
              <a:path w="7907020" h="6699403">
                <a:moveTo>
                  <a:pt x="0" y="0"/>
                </a:moveTo>
                <a:lnTo>
                  <a:pt x="7907021" y="0"/>
                </a:lnTo>
                <a:lnTo>
                  <a:pt x="7907021" y="6699403"/>
                </a:lnTo>
                <a:lnTo>
                  <a:pt x="0" y="66994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80684">
            <a:off x="10082077" y="8242051"/>
            <a:ext cx="10960234" cy="7472887"/>
          </a:xfrm>
          <a:custGeom>
            <a:avLst/>
            <a:gdLst/>
            <a:ahLst/>
            <a:cxnLst/>
            <a:rect l="l" t="t" r="r" b="b"/>
            <a:pathLst>
              <a:path w="10960234" h="7472887">
                <a:moveTo>
                  <a:pt x="0" y="0"/>
                </a:moveTo>
                <a:lnTo>
                  <a:pt x="10960235" y="0"/>
                </a:lnTo>
                <a:lnTo>
                  <a:pt x="10960235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9426524">
            <a:off x="-3984660" y="-4765086"/>
            <a:ext cx="9442126" cy="8000056"/>
          </a:xfrm>
          <a:custGeom>
            <a:avLst/>
            <a:gdLst/>
            <a:ahLst/>
            <a:cxnLst/>
            <a:rect l="l" t="t" r="r" b="b"/>
            <a:pathLst>
              <a:path w="9442126" h="8000056">
                <a:moveTo>
                  <a:pt x="0" y="0"/>
                </a:moveTo>
                <a:lnTo>
                  <a:pt x="9442126" y="0"/>
                </a:lnTo>
                <a:lnTo>
                  <a:pt x="9442126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624874">
            <a:off x="-884948" y="9077955"/>
            <a:ext cx="3242701" cy="1827704"/>
          </a:xfrm>
          <a:custGeom>
            <a:avLst/>
            <a:gdLst/>
            <a:ahLst/>
            <a:cxnLst/>
            <a:rect l="l" t="t" r="r" b="b"/>
            <a:pathLst>
              <a:path w="3242701" h="1827704">
                <a:moveTo>
                  <a:pt x="0" y="0"/>
                </a:moveTo>
                <a:lnTo>
                  <a:pt x="3242701" y="0"/>
                </a:lnTo>
                <a:lnTo>
                  <a:pt x="3242701" y="1827704"/>
                </a:lnTo>
                <a:lnTo>
                  <a:pt x="0" y="1827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830696">
            <a:off x="16075185" y="-1028700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60315" y="2165455"/>
            <a:ext cx="16230600" cy="346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85"/>
              </a:lnSpc>
              <a:spcBef>
                <a:spcPct val="0"/>
              </a:spcBef>
            </a:pPr>
            <a:endParaRPr sz="2800" dirty="0"/>
          </a:p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WHERE [For the First 3 years of your career, what is your minimum expected monthly salary in Hand?] IS NOT NULL</a:t>
            </a:r>
          </a:p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AND [After 5 years of your career from now, what is your minimum expected monthly salary in Hand?] IS NOT NULL</a:t>
            </a:r>
          </a:p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AND [What is your minimum expectations of salary when you are starting your career (Monthly in hand salary)] IS NOT NULL</a:t>
            </a:r>
          </a:p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GROUP BY </a:t>
            </a:r>
            <a:r>
              <a:rPr lang="en-US" sz="2800" dirty="0" err="1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Preferred_Aspirational_Job</a:t>
            </a:r>
            <a:endParaRPr lang="en-US" sz="2800" dirty="0">
              <a:solidFill>
                <a:srgbClr val="000000"/>
              </a:solidFill>
              <a:ea typeface="Red Hat Display"/>
              <a:cs typeface="Red Hat Display"/>
              <a:sym typeface="Red Hat Display"/>
            </a:endParaRPr>
          </a:p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ORDER BY </a:t>
            </a:r>
            <a:r>
              <a:rPr lang="en-US" sz="2800" dirty="0" err="1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Avg_Salary_Starting</a:t>
            </a: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 DESC;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60315" y="5753271"/>
            <a:ext cx="16230600" cy="3451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0000"/>
                </a:solidFill>
                <a:ea typeface="Red Hat Display Bold"/>
                <a:cs typeface="Red Hat Display Bold"/>
                <a:sym typeface="Red Hat Display Bold"/>
              </a:rPr>
              <a:t>5. What role do personal values and social impact play in career choices for Gen-Z?</a:t>
            </a:r>
          </a:p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SELECT </a:t>
            </a:r>
          </a:p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Preferred_Aspirational_Job</a:t>
            </a: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,</a:t>
            </a:r>
          </a:p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COUNT(*) AS Respondents,</a:t>
            </a:r>
          </a:p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AVG(CASE WHEN [Work for Company with Undefined Mission] = 'Yes' THEN 1 ELSE 0 END) AS </a:t>
            </a:r>
            <a:r>
              <a:rPr lang="en-US" sz="2800" dirty="0" err="1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Percent_Work_Company_Undefined_Mission</a:t>
            </a: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,</a:t>
            </a:r>
          </a:p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AVG(CASE WHEN [Work for Company with Misaligned Mission?] = 'Yes' THEN 1 ELSE 0 END) AS </a:t>
            </a:r>
            <a:r>
              <a:rPr lang="en-US" sz="2800" dirty="0" err="1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Percent_Work_Company_Misaligned_Mission</a:t>
            </a: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,</a:t>
            </a:r>
          </a:p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AVG(CASE WHEN [Likeliness to work for company with no social impact] = 'Yes' THEN 1 ELSE 0 END) AS </a:t>
            </a: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0A180A65-301D-4FFB-9A24-30307102D81B}"/>
              </a:ext>
            </a:extLst>
          </p:cNvPr>
          <p:cNvSpPr/>
          <p:nvPr/>
        </p:nvSpPr>
        <p:spPr>
          <a:xfrm rot="635325">
            <a:off x="-4087160" y="7654721"/>
            <a:ext cx="7907020" cy="6699403"/>
          </a:xfrm>
          <a:custGeom>
            <a:avLst/>
            <a:gdLst/>
            <a:ahLst/>
            <a:cxnLst/>
            <a:rect l="l" t="t" r="r" b="b"/>
            <a:pathLst>
              <a:path w="7907020" h="6699403">
                <a:moveTo>
                  <a:pt x="0" y="0"/>
                </a:moveTo>
                <a:lnTo>
                  <a:pt x="7907021" y="0"/>
                </a:lnTo>
                <a:lnTo>
                  <a:pt x="7907021" y="6699403"/>
                </a:lnTo>
                <a:lnTo>
                  <a:pt x="0" y="66994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80684">
            <a:off x="10082077" y="8242051"/>
            <a:ext cx="10960234" cy="7472887"/>
          </a:xfrm>
          <a:custGeom>
            <a:avLst/>
            <a:gdLst/>
            <a:ahLst/>
            <a:cxnLst/>
            <a:rect l="l" t="t" r="r" b="b"/>
            <a:pathLst>
              <a:path w="10960234" h="7472887">
                <a:moveTo>
                  <a:pt x="0" y="0"/>
                </a:moveTo>
                <a:lnTo>
                  <a:pt x="10960235" y="0"/>
                </a:lnTo>
                <a:lnTo>
                  <a:pt x="10960235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9426524">
            <a:off x="-3984660" y="-4765086"/>
            <a:ext cx="9442126" cy="8000056"/>
          </a:xfrm>
          <a:custGeom>
            <a:avLst/>
            <a:gdLst/>
            <a:ahLst/>
            <a:cxnLst/>
            <a:rect l="l" t="t" r="r" b="b"/>
            <a:pathLst>
              <a:path w="9442126" h="8000056">
                <a:moveTo>
                  <a:pt x="0" y="0"/>
                </a:moveTo>
                <a:lnTo>
                  <a:pt x="9442126" y="0"/>
                </a:lnTo>
                <a:lnTo>
                  <a:pt x="9442126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624874">
            <a:off x="-884948" y="9077955"/>
            <a:ext cx="3242701" cy="1827704"/>
          </a:xfrm>
          <a:custGeom>
            <a:avLst/>
            <a:gdLst/>
            <a:ahLst/>
            <a:cxnLst/>
            <a:rect l="l" t="t" r="r" b="b"/>
            <a:pathLst>
              <a:path w="3242701" h="1827704">
                <a:moveTo>
                  <a:pt x="0" y="0"/>
                </a:moveTo>
                <a:lnTo>
                  <a:pt x="3242701" y="0"/>
                </a:lnTo>
                <a:lnTo>
                  <a:pt x="3242701" y="1827704"/>
                </a:lnTo>
                <a:lnTo>
                  <a:pt x="0" y="1827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830696">
            <a:off x="16075185" y="-1028700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87705" y="2534218"/>
            <a:ext cx="16800295" cy="4601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Percent_Work_No_Social_Impact</a:t>
            </a: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,</a:t>
            </a:r>
          </a:p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AVG(CASE WHEN [Would you work for a company that has NO-REMOTE working policy] = 'Yes' THEN 1 ELSE 0 END) AS </a:t>
            </a:r>
            <a:r>
              <a:rPr lang="en-US" sz="2800" dirty="0" err="1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Percent_Work_No_Remote</a:t>
            </a: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,</a:t>
            </a:r>
          </a:p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AVG(CASE WHEN [Would you work for a company that has Laid-Off Employees recently?] = 'Yes' THEN 1 ELSE 0 END) AS </a:t>
            </a:r>
            <a:r>
              <a:rPr lang="en-US" sz="2800" dirty="0" err="1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Percent_Work_LaidOff_Employees</a:t>
            </a:r>
            <a:endParaRPr lang="en-US" sz="2800" dirty="0">
              <a:solidFill>
                <a:srgbClr val="000000"/>
              </a:solidFill>
              <a:ea typeface="Red Hat Display"/>
              <a:cs typeface="Red Hat Display"/>
              <a:sym typeface="Red Hat Display"/>
            </a:endParaRPr>
          </a:p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FROM </a:t>
            </a:r>
            <a:r>
              <a:rPr lang="en-US" sz="2800" dirty="0" err="1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GenZ</a:t>
            </a:r>
            <a:endParaRPr lang="en-US" sz="2800" dirty="0">
              <a:solidFill>
                <a:srgbClr val="000000"/>
              </a:solidFill>
              <a:ea typeface="Red Hat Display"/>
              <a:cs typeface="Red Hat Display"/>
              <a:sym typeface="Red Hat Display"/>
            </a:endParaRPr>
          </a:p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WHERE [Work for Company with Undefined Mission] IS NOT NULL</a:t>
            </a:r>
          </a:p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AND [Work for Company with Misaligned Mission?] IS NOT NULL</a:t>
            </a:r>
          </a:p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AND [Likeliness to work for company with no social impact] IS NOT NULL</a:t>
            </a:r>
          </a:p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AND [</a:t>
            </a:r>
            <a:r>
              <a:rPr lang="en-US" sz="2800" dirty="0" err="1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Preferred_Aspirational_Job</a:t>
            </a: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] IS NOT NULL</a:t>
            </a:r>
          </a:p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GROUP BY </a:t>
            </a:r>
            <a:r>
              <a:rPr lang="en-US" sz="2800" dirty="0" err="1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Preferred_Aspirational_Job</a:t>
            </a:r>
            <a:endParaRPr lang="en-US" sz="2800" dirty="0">
              <a:solidFill>
                <a:srgbClr val="000000"/>
              </a:solidFill>
              <a:ea typeface="Red Hat Display"/>
              <a:cs typeface="Red Hat Display"/>
              <a:sym typeface="Red Hat Display"/>
            </a:endParaRPr>
          </a:p>
          <a:p>
            <a:pPr algn="l">
              <a:lnSpc>
                <a:spcPts val="2985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a typeface="Red Hat Display"/>
                <a:cs typeface="Red Hat Display"/>
                <a:sym typeface="Red Hat Display"/>
              </a:rPr>
              <a:t>ORDER BY Respondents DESC;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FE2DB6B-1865-496F-B528-7737D82F60C2}"/>
              </a:ext>
            </a:extLst>
          </p:cNvPr>
          <p:cNvSpPr/>
          <p:nvPr/>
        </p:nvSpPr>
        <p:spPr>
          <a:xfrm rot="635325">
            <a:off x="-4087160" y="7654721"/>
            <a:ext cx="7907020" cy="6699403"/>
          </a:xfrm>
          <a:custGeom>
            <a:avLst/>
            <a:gdLst/>
            <a:ahLst/>
            <a:cxnLst/>
            <a:rect l="l" t="t" r="r" b="b"/>
            <a:pathLst>
              <a:path w="7907020" h="6699403">
                <a:moveTo>
                  <a:pt x="0" y="0"/>
                </a:moveTo>
                <a:lnTo>
                  <a:pt x="7907021" y="0"/>
                </a:lnTo>
                <a:lnTo>
                  <a:pt x="7907021" y="6699403"/>
                </a:lnTo>
                <a:lnTo>
                  <a:pt x="0" y="66994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1183" y="3126875"/>
            <a:ext cx="4899276" cy="3623338"/>
          </a:xfrm>
          <a:custGeom>
            <a:avLst/>
            <a:gdLst/>
            <a:ahLst/>
            <a:cxnLst/>
            <a:rect l="l" t="t" r="r" b="b"/>
            <a:pathLst>
              <a:path w="4899276" h="3623338">
                <a:moveTo>
                  <a:pt x="0" y="0"/>
                </a:moveTo>
                <a:lnTo>
                  <a:pt x="4899277" y="0"/>
                </a:lnTo>
                <a:lnTo>
                  <a:pt x="4899277" y="3623338"/>
                </a:lnTo>
                <a:lnTo>
                  <a:pt x="0" y="3623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388663" y="4465983"/>
            <a:ext cx="13413129" cy="2152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14"/>
              </a:lnSpc>
            </a:pPr>
            <a:r>
              <a:rPr lang="en-US" sz="6600" b="1" dirty="0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Stage 5: General Excel Dashboard</a:t>
            </a:r>
          </a:p>
        </p:txBody>
      </p:sp>
      <p:sp>
        <p:nvSpPr>
          <p:cNvPr id="4" name="Freeform 4"/>
          <p:cNvSpPr/>
          <p:nvPr/>
        </p:nvSpPr>
        <p:spPr>
          <a:xfrm>
            <a:off x="12993540" y="-2095015"/>
            <a:ext cx="6727323" cy="4586811"/>
          </a:xfrm>
          <a:custGeom>
            <a:avLst/>
            <a:gdLst/>
            <a:ahLst/>
            <a:cxnLst/>
            <a:rect l="l" t="t" r="r" b="b"/>
            <a:pathLst>
              <a:path w="6727323" h="4586811">
                <a:moveTo>
                  <a:pt x="0" y="0"/>
                </a:moveTo>
                <a:lnTo>
                  <a:pt x="6727323" y="0"/>
                </a:lnTo>
                <a:lnTo>
                  <a:pt x="6727323" y="4586812"/>
                </a:lnTo>
                <a:lnTo>
                  <a:pt x="0" y="4586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35325">
            <a:off x="-1442576" y="8071855"/>
            <a:ext cx="7907020" cy="6699403"/>
          </a:xfrm>
          <a:custGeom>
            <a:avLst/>
            <a:gdLst/>
            <a:ahLst/>
            <a:cxnLst/>
            <a:rect l="l" t="t" r="r" b="b"/>
            <a:pathLst>
              <a:path w="7907020" h="6699403">
                <a:moveTo>
                  <a:pt x="0" y="0"/>
                </a:moveTo>
                <a:lnTo>
                  <a:pt x="7907020" y="0"/>
                </a:lnTo>
                <a:lnTo>
                  <a:pt x="7907020" y="6699403"/>
                </a:lnTo>
                <a:lnTo>
                  <a:pt x="0" y="66994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26878">
            <a:off x="-267547" y="148087"/>
            <a:ext cx="4576141" cy="2579280"/>
          </a:xfrm>
          <a:custGeom>
            <a:avLst/>
            <a:gdLst/>
            <a:ahLst/>
            <a:cxnLst/>
            <a:rect l="l" t="t" r="r" b="b"/>
            <a:pathLst>
              <a:path w="4576141" h="2579280">
                <a:moveTo>
                  <a:pt x="0" y="0"/>
                </a:moveTo>
                <a:lnTo>
                  <a:pt x="4576141" y="0"/>
                </a:lnTo>
                <a:lnTo>
                  <a:pt x="4576141" y="2579280"/>
                </a:lnTo>
                <a:lnTo>
                  <a:pt x="0" y="25792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830696">
            <a:off x="14939466" y="8144946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80684">
            <a:off x="10082077" y="8242051"/>
            <a:ext cx="10960234" cy="7472887"/>
          </a:xfrm>
          <a:custGeom>
            <a:avLst/>
            <a:gdLst/>
            <a:ahLst/>
            <a:cxnLst/>
            <a:rect l="l" t="t" r="r" b="b"/>
            <a:pathLst>
              <a:path w="10960234" h="7472887">
                <a:moveTo>
                  <a:pt x="0" y="0"/>
                </a:moveTo>
                <a:lnTo>
                  <a:pt x="10960235" y="0"/>
                </a:lnTo>
                <a:lnTo>
                  <a:pt x="10960235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9426524">
            <a:off x="-3984660" y="-4765086"/>
            <a:ext cx="9442126" cy="8000056"/>
          </a:xfrm>
          <a:custGeom>
            <a:avLst/>
            <a:gdLst/>
            <a:ahLst/>
            <a:cxnLst/>
            <a:rect l="l" t="t" r="r" b="b"/>
            <a:pathLst>
              <a:path w="9442126" h="8000056">
                <a:moveTo>
                  <a:pt x="0" y="0"/>
                </a:moveTo>
                <a:lnTo>
                  <a:pt x="9442126" y="0"/>
                </a:lnTo>
                <a:lnTo>
                  <a:pt x="9442126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624874">
            <a:off x="-884948" y="9077955"/>
            <a:ext cx="3242701" cy="1827704"/>
          </a:xfrm>
          <a:custGeom>
            <a:avLst/>
            <a:gdLst/>
            <a:ahLst/>
            <a:cxnLst/>
            <a:rect l="l" t="t" r="r" b="b"/>
            <a:pathLst>
              <a:path w="3242701" h="1827704">
                <a:moveTo>
                  <a:pt x="0" y="0"/>
                </a:moveTo>
                <a:lnTo>
                  <a:pt x="3242701" y="0"/>
                </a:lnTo>
                <a:lnTo>
                  <a:pt x="3242701" y="1827704"/>
                </a:lnTo>
                <a:lnTo>
                  <a:pt x="0" y="1827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830696">
            <a:off x="16075185" y="-1028700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0B4FC7-47F8-47B9-AD79-98EE8BDEF6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" y="410552"/>
            <a:ext cx="17144999" cy="945734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1183" y="3126875"/>
            <a:ext cx="4899276" cy="3623338"/>
          </a:xfrm>
          <a:custGeom>
            <a:avLst/>
            <a:gdLst/>
            <a:ahLst/>
            <a:cxnLst/>
            <a:rect l="l" t="t" r="r" b="b"/>
            <a:pathLst>
              <a:path w="4899276" h="3623338">
                <a:moveTo>
                  <a:pt x="0" y="0"/>
                </a:moveTo>
                <a:lnTo>
                  <a:pt x="4899277" y="0"/>
                </a:lnTo>
                <a:lnTo>
                  <a:pt x="4899277" y="3623338"/>
                </a:lnTo>
                <a:lnTo>
                  <a:pt x="0" y="3623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04000" y="4465983"/>
            <a:ext cx="12097792" cy="2152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14"/>
              </a:lnSpc>
            </a:pPr>
            <a:r>
              <a:rPr lang="en-US" sz="6600" b="1" dirty="0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Stage 6: Focus Area Driven Power BI Dashboard</a:t>
            </a:r>
          </a:p>
        </p:txBody>
      </p:sp>
      <p:sp>
        <p:nvSpPr>
          <p:cNvPr id="4" name="Freeform 4"/>
          <p:cNvSpPr/>
          <p:nvPr/>
        </p:nvSpPr>
        <p:spPr>
          <a:xfrm>
            <a:off x="12993540" y="-2095015"/>
            <a:ext cx="6727323" cy="4586811"/>
          </a:xfrm>
          <a:custGeom>
            <a:avLst/>
            <a:gdLst/>
            <a:ahLst/>
            <a:cxnLst/>
            <a:rect l="l" t="t" r="r" b="b"/>
            <a:pathLst>
              <a:path w="6727323" h="4586811">
                <a:moveTo>
                  <a:pt x="0" y="0"/>
                </a:moveTo>
                <a:lnTo>
                  <a:pt x="6727323" y="0"/>
                </a:lnTo>
                <a:lnTo>
                  <a:pt x="6727323" y="4586812"/>
                </a:lnTo>
                <a:lnTo>
                  <a:pt x="0" y="4586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35325">
            <a:off x="-1442576" y="8071855"/>
            <a:ext cx="7907020" cy="6699403"/>
          </a:xfrm>
          <a:custGeom>
            <a:avLst/>
            <a:gdLst/>
            <a:ahLst/>
            <a:cxnLst/>
            <a:rect l="l" t="t" r="r" b="b"/>
            <a:pathLst>
              <a:path w="7907020" h="6699403">
                <a:moveTo>
                  <a:pt x="0" y="0"/>
                </a:moveTo>
                <a:lnTo>
                  <a:pt x="7907020" y="0"/>
                </a:lnTo>
                <a:lnTo>
                  <a:pt x="7907020" y="6699403"/>
                </a:lnTo>
                <a:lnTo>
                  <a:pt x="0" y="66994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26878">
            <a:off x="-267547" y="148087"/>
            <a:ext cx="4576141" cy="2579280"/>
          </a:xfrm>
          <a:custGeom>
            <a:avLst/>
            <a:gdLst/>
            <a:ahLst/>
            <a:cxnLst/>
            <a:rect l="l" t="t" r="r" b="b"/>
            <a:pathLst>
              <a:path w="4576141" h="2579280">
                <a:moveTo>
                  <a:pt x="0" y="0"/>
                </a:moveTo>
                <a:lnTo>
                  <a:pt x="4576141" y="0"/>
                </a:lnTo>
                <a:lnTo>
                  <a:pt x="4576141" y="2579280"/>
                </a:lnTo>
                <a:lnTo>
                  <a:pt x="0" y="25792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830696">
            <a:off x="14939466" y="8144946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80684">
            <a:off x="10082077" y="8242051"/>
            <a:ext cx="10960234" cy="7472887"/>
          </a:xfrm>
          <a:custGeom>
            <a:avLst/>
            <a:gdLst/>
            <a:ahLst/>
            <a:cxnLst/>
            <a:rect l="l" t="t" r="r" b="b"/>
            <a:pathLst>
              <a:path w="10960234" h="7472887">
                <a:moveTo>
                  <a:pt x="0" y="0"/>
                </a:moveTo>
                <a:lnTo>
                  <a:pt x="10960235" y="0"/>
                </a:lnTo>
                <a:lnTo>
                  <a:pt x="10960235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9426524">
            <a:off x="-3984660" y="-4765086"/>
            <a:ext cx="9442126" cy="8000056"/>
          </a:xfrm>
          <a:custGeom>
            <a:avLst/>
            <a:gdLst/>
            <a:ahLst/>
            <a:cxnLst/>
            <a:rect l="l" t="t" r="r" b="b"/>
            <a:pathLst>
              <a:path w="9442126" h="8000056">
                <a:moveTo>
                  <a:pt x="0" y="0"/>
                </a:moveTo>
                <a:lnTo>
                  <a:pt x="9442126" y="0"/>
                </a:lnTo>
                <a:lnTo>
                  <a:pt x="9442126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624874">
            <a:off x="-884948" y="9077955"/>
            <a:ext cx="3242701" cy="1827704"/>
          </a:xfrm>
          <a:custGeom>
            <a:avLst/>
            <a:gdLst/>
            <a:ahLst/>
            <a:cxnLst/>
            <a:rect l="l" t="t" r="r" b="b"/>
            <a:pathLst>
              <a:path w="3242701" h="1827704">
                <a:moveTo>
                  <a:pt x="0" y="0"/>
                </a:moveTo>
                <a:lnTo>
                  <a:pt x="3242701" y="0"/>
                </a:lnTo>
                <a:lnTo>
                  <a:pt x="3242701" y="1827704"/>
                </a:lnTo>
                <a:lnTo>
                  <a:pt x="0" y="1827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830696">
            <a:off x="16075185" y="-1028700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62000" y="419100"/>
            <a:ext cx="16916400" cy="9601200"/>
          </a:xfrm>
          <a:custGeom>
            <a:avLst/>
            <a:gdLst/>
            <a:ahLst/>
            <a:cxnLst/>
            <a:rect l="l" t="t" r="r" b="b"/>
            <a:pathLst>
              <a:path w="12965685" h="7588716">
                <a:moveTo>
                  <a:pt x="0" y="0"/>
                </a:moveTo>
                <a:lnTo>
                  <a:pt x="12965685" y="0"/>
                </a:lnTo>
                <a:lnTo>
                  <a:pt x="12965685" y="7588716"/>
                </a:lnTo>
                <a:lnTo>
                  <a:pt x="0" y="75887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397" r="-6024" b="-1403"/>
            </a:stretch>
          </a:blip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80684">
            <a:off x="10082077" y="8242051"/>
            <a:ext cx="10960234" cy="7472887"/>
          </a:xfrm>
          <a:custGeom>
            <a:avLst/>
            <a:gdLst/>
            <a:ahLst/>
            <a:cxnLst/>
            <a:rect l="l" t="t" r="r" b="b"/>
            <a:pathLst>
              <a:path w="10960234" h="7472887">
                <a:moveTo>
                  <a:pt x="0" y="0"/>
                </a:moveTo>
                <a:lnTo>
                  <a:pt x="10960235" y="0"/>
                </a:lnTo>
                <a:lnTo>
                  <a:pt x="10960235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9426524">
            <a:off x="-3984660" y="-4765086"/>
            <a:ext cx="9442126" cy="8000056"/>
          </a:xfrm>
          <a:custGeom>
            <a:avLst/>
            <a:gdLst/>
            <a:ahLst/>
            <a:cxnLst/>
            <a:rect l="l" t="t" r="r" b="b"/>
            <a:pathLst>
              <a:path w="9442126" h="8000056">
                <a:moveTo>
                  <a:pt x="0" y="0"/>
                </a:moveTo>
                <a:lnTo>
                  <a:pt x="9442126" y="0"/>
                </a:lnTo>
                <a:lnTo>
                  <a:pt x="9442126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624874">
            <a:off x="-884948" y="9077955"/>
            <a:ext cx="3242701" cy="1827704"/>
          </a:xfrm>
          <a:custGeom>
            <a:avLst/>
            <a:gdLst/>
            <a:ahLst/>
            <a:cxnLst/>
            <a:rect l="l" t="t" r="r" b="b"/>
            <a:pathLst>
              <a:path w="3242701" h="1827704">
                <a:moveTo>
                  <a:pt x="0" y="0"/>
                </a:moveTo>
                <a:lnTo>
                  <a:pt x="3242701" y="0"/>
                </a:lnTo>
                <a:lnTo>
                  <a:pt x="3242701" y="1827704"/>
                </a:lnTo>
                <a:lnTo>
                  <a:pt x="0" y="1827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830696">
            <a:off x="16075185" y="-1028700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57200" y="342900"/>
            <a:ext cx="17297400" cy="9677400"/>
          </a:xfrm>
          <a:custGeom>
            <a:avLst/>
            <a:gdLst/>
            <a:ahLst/>
            <a:cxnLst/>
            <a:rect l="l" t="t" r="r" b="b"/>
            <a:pathLst>
              <a:path w="13181177" h="7430889">
                <a:moveTo>
                  <a:pt x="0" y="0"/>
                </a:moveTo>
                <a:lnTo>
                  <a:pt x="13181177" y="0"/>
                </a:lnTo>
                <a:lnTo>
                  <a:pt x="13181177" y="7430888"/>
                </a:lnTo>
                <a:lnTo>
                  <a:pt x="0" y="74308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80684">
            <a:off x="10082077" y="8242051"/>
            <a:ext cx="10960234" cy="7472887"/>
          </a:xfrm>
          <a:custGeom>
            <a:avLst/>
            <a:gdLst/>
            <a:ahLst/>
            <a:cxnLst/>
            <a:rect l="l" t="t" r="r" b="b"/>
            <a:pathLst>
              <a:path w="10960234" h="7472887">
                <a:moveTo>
                  <a:pt x="0" y="0"/>
                </a:moveTo>
                <a:lnTo>
                  <a:pt x="10960235" y="0"/>
                </a:lnTo>
                <a:lnTo>
                  <a:pt x="10960235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9426524">
            <a:off x="-3984660" y="-4765086"/>
            <a:ext cx="9442126" cy="8000056"/>
          </a:xfrm>
          <a:custGeom>
            <a:avLst/>
            <a:gdLst/>
            <a:ahLst/>
            <a:cxnLst/>
            <a:rect l="l" t="t" r="r" b="b"/>
            <a:pathLst>
              <a:path w="9442126" h="8000056">
                <a:moveTo>
                  <a:pt x="0" y="0"/>
                </a:moveTo>
                <a:lnTo>
                  <a:pt x="9442126" y="0"/>
                </a:lnTo>
                <a:lnTo>
                  <a:pt x="9442126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624874">
            <a:off x="-884948" y="9077955"/>
            <a:ext cx="3242701" cy="1827704"/>
          </a:xfrm>
          <a:custGeom>
            <a:avLst/>
            <a:gdLst/>
            <a:ahLst/>
            <a:cxnLst/>
            <a:rect l="l" t="t" r="r" b="b"/>
            <a:pathLst>
              <a:path w="3242701" h="1827704">
                <a:moveTo>
                  <a:pt x="0" y="0"/>
                </a:moveTo>
                <a:lnTo>
                  <a:pt x="3242701" y="0"/>
                </a:lnTo>
                <a:lnTo>
                  <a:pt x="3242701" y="1827704"/>
                </a:lnTo>
                <a:lnTo>
                  <a:pt x="0" y="1827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830696">
            <a:off x="16075185" y="-1028700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57200" y="419100"/>
            <a:ext cx="17297400" cy="9525000"/>
          </a:xfrm>
          <a:custGeom>
            <a:avLst/>
            <a:gdLst/>
            <a:ahLst/>
            <a:cxnLst/>
            <a:rect l="l" t="t" r="r" b="b"/>
            <a:pathLst>
              <a:path w="13104251" h="7420282">
                <a:moveTo>
                  <a:pt x="0" y="0"/>
                </a:moveTo>
                <a:lnTo>
                  <a:pt x="13104251" y="0"/>
                </a:lnTo>
                <a:lnTo>
                  <a:pt x="13104251" y="7420282"/>
                </a:lnTo>
                <a:lnTo>
                  <a:pt x="0" y="74202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80684">
            <a:off x="10082077" y="8242051"/>
            <a:ext cx="10960234" cy="7472887"/>
          </a:xfrm>
          <a:custGeom>
            <a:avLst/>
            <a:gdLst/>
            <a:ahLst/>
            <a:cxnLst/>
            <a:rect l="l" t="t" r="r" b="b"/>
            <a:pathLst>
              <a:path w="10960234" h="7472887">
                <a:moveTo>
                  <a:pt x="0" y="0"/>
                </a:moveTo>
                <a:lnTo>
                  <a:pt x="10960235" y="0"/>
                </a:lnTo>
                <a:lnTo>
                  <a:pt x="10960235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9426524">
            <a:off x="-3984660" y="-4765086"/>
            <a:ext cx="9442126" cy="8000056"/>
          </a:xfrm>
          <a:custGeom>
            <a:avLst/>
            <a:gdLst/>
            <a:ahLst/>
            <a:cxnLst/>
            <a:rect l="l" t="t" r="r" b="b"/>
            <a:pathLst>
              <a:path w="9442126" h="8000056">
                <a:moveTo>
                  <a:pt x="0" y="0"/>
                </a:moveTo>
                <a:lnTo>
                  <a:pt x="9442126" y="0"/>
                </a:lnTo>
                <a:lnTo>
                  <a:pt x="9442126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624874">
            <a:off x="-884948" y="9077955"/>
            <a:ext cx="3242701" cy="1827704"/>
          </a:xfrm>
          <a:custGeom>
            <a:avLst/>
            <a:gdLst/>
            <a:ahLst/>
            <a:cxnLst/>
            <a:rect l="l" t="t" r="r" b="b"/>
            <a:pathLst>
              <a:path w="3242701" h="1827704">
                <a:moveTo>
                  <a:pt x="0" y="0"/>
                </a:moveTo>
                <a:lnTo>
                  <a:pt x="3242701" y="0"/>
                </a:lnTo>
                <a:lnTo>
                  <a:pt x="3242701" y="1827704"/>
                </a:lnTo>
                <a:lnTo>
                  <a:pt x="0" y="1827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830696">
            <a:off x="16075185" y="-1028700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57200" y="419100"/>
            <a:ext cx="17526000" cy="9677400"/>
          </a:xfrm>
          <a:custGeom>
            <a:avLst/>
            <a:gdLst/>
            <a:ahLst/>
            <a:cxnLst/>
            <a:rect l="l" t="t" r="r" b="b"/>
            <a:pathLst>
              <a:path w="13055039" h="7408734">
                <a:moveTo>
                  <a:pt x="0" y="0"/>
                </a:moveTo>
                <a:lnTo>
                  <a:pt x="13055039" y="0"/>
                </a:lnTo>
                <a:lnTo>
                  <a:pt x="13055039" y="7408734"/>
                </a:lnTo>
                <a:lnTo>
                  <a:pt x="0" y="74087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1183" y="3126875"/>
            <a:ext cx="4899276" cy="3623338"/>
          </a:xfrm>
          <a:custGeom>
            <a:avLst/>
            <a:gdLst/>
            <a:ahLst/>
            <a:cxnLst/>
            <a:rect l="l" t="t" r="r" b="b"/>
            <a:pathLst>
              <a:path w="4899276" h="3623338">
                <a:moveTo>
                  <a:pt x="0" y="0"/>
                </a:moveTo>
                <a:lnTo>
                  <a:pt x="4899277" y="0"/>
                </a:lnTo>
                <a:lnTo>
                  <a:pt x="4899277" y="3623338"/>
                </a:lnTo>
                <a:lnTo>
                  <a:pt x="0" y="3623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638800" y="4228204"/>
            <a:ext cx="12097792" cy="1051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14"/>
              </a:lnSpc>
            </a:pPr>
            <a:r>
              <a:rPr lang="en-US" sz="6600" b="1" dirty="0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Stage 1: Problem Statement</a:t>
            </a:r>
          </a:p>
        </p:txBody>
      </p:sp>
      <p:sp>
        <p:nvSpPr>
          <p:cNvPr id="4" name="Freeform 4"/>
          <p:cNvSpPr/>
          <p:nvPr/>
        </p:nvSpPr>
        <p:spPr>
          <a:xfrm>
            <a:off x="12993540" y="-2095015"/>
            <a:ext cx="6727323" cy="4586811"/>
          </a:xfrm>
          <a:custGeom>
            <a:avLst/>
            <a:gdLst/>
            <a:ahLst/>
            <a:cxnLst/>
            <a:rect l="l" t="t" r="r" b="b"/>
            <a:pathLst>
              <a:path w="6727323" h="4586811">
                <a:moveTo>
                  <a:pt x="0" y="0"/>
                </a:moveTo>
                <a:lnTo>
                  <a:pt x="6727323" y="0"/>
                </a:lnTo>
                <a:lnTo>
                  <a:pt x="6727323" y="4586812"/>
                </a:lnTo>
                <a:lnTo>
                  <a:pt x="0" y="4586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35325">
            <a:off x="-1442576" y="8071855"/>
            <a:ext cx="7907020" cy="6699403"/>
          </a:xfrm>
          <a:custGeom>
            <a:avLst/>
            <a:gdLst/>
            <a:ahLst/>
            <a:cxnLst/>
            <a:rect l="l" t="t" r="r" b="b"/>
            <a:pathLst>
              <a:path w="7907020" h="6699403">
                <a:moveTo>
                  <a:pt x="0" y="0"/>
                </a:moveTo>
                <a:lnTo>
                  <a:pt x="7907020" y="0"/>
                </a:lnTo>
                <a:lnTo>
                  <a:pt x="7907020" y="6699403"/>
                </a:lnTo>
                <a:lnTo>
                  <a:pt x="0" y="66994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26878">
            <a:off x="-267547" y="148087"/>
            <a:ext cx="4576141" cy="2579280"/>
          </a:xfrm>
          <a:custGeom>
            <a:avLst/>
            <a:gdLst/>
            <a:ahLst/>
            <a:cxnLst/>
            <a:rect l="l" t="t" r="r" b="b"/>
            <a:pathLst>
              <a:path w="4576141" h="2579280">
                <a:moveTo>
                  <a:pt x="0" y="0"/>
                </a:moveTo>
                <a:lnTo>
                  <a:pt x="4576141" y="0"/>
                </a:lnTo>
                <a:lnTo>
                  <a:pt x="4576141" y="2579280"/>
                </a:lnTo>
                <a:lnTo>
                  <a:pt x="0" y="25792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830696">
            <a:off x="14939466" y="8144946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1183" y="3126875"/>
            <a:ext cx="4899276" cy="3623338"/>
          </a:xfrm>
          <a:custGeom>
            <a:avLst/>
            <a:gdLst/>
            <a:ahLst/>
            <a:cxnLst/>
            <a:rect l="l" t="t" r="r" b="b"/>
            <a:pathLst>
              <a:path w="4899276" h="3623338">
                <a:moveTo>
                  <a:pt x="0" y="0"/>
                </a:moveTo>
                <a:lnTo>
                  <a:pt x="4899277" y="0"/>
                </a:lnTo>
                <a:lnTo>
                  <a:pt x="4899277" y="3623338"/>
                </a:lnTo>
                <a:lnTo>
                  <a:pt x="0" y="3623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648200" y="4400455"/>
            <a:ext cx="12097792" cy="1076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14"/>
              </a:lnSpc>
            </a:pPr>
            <a:r>
              <a:rPr lang="en-US" sz="6600" b="1" dirty="0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Thank You</a:t>
            </a:r>
          </a:p>
        </p:txBody>
      </p:sp>
      <p:sp>
        <p:nvSpPr>
          <p:cNvPr id="4" name="Freeform 4"/>
          <p:cNvSpPr/>
          <p:nvPr/>
        </p:nvSpPr>
        <p:spPr>
          <a:xfrm>
            <a:off x="12993540" y="-2095015"/>
            <a:ext cx="6727323" cy="4586811"/>
          </a:xfrm>
          <a:custGeom>
            <a:avLst/>
            <a:gdLst/>
            <a:ahLst/>
            <a:cxnLst/>
            <a:rect l="l" t="t" r="r" b="b"/>
            <a:pathLst>
              <a:path w="6727323" h="4586811">
                <a:moveTo>
                  <a:pt x="0" y="0"/>
                </a:moveTo>
                <a:lnTo>
                  <a:pt x="6727323" y="0"/>
                </a:lnTo>
                <a:lnTo>
                  <a:pt x="6727323" y="4586812"/>
                </a:lnTo>
                <a:lnTo>
                  <a:pt x="0" y="4586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35325">
            <a:off x="-1442576" y="8071855"/>
            <a:ext cx="7907020" cy="6699403"/>
          </a:xfrm>
          <a:custGeom>
            <a:avLst/>
            <a:gdLst/>
            <a:ahLst/>
            <a:cxnLst/>
            <a:rect l="l" t="t" r="r" b="b"/>
            <a:pathLst>
              <a:path w="7907020" h="6699403">
                <a:moveTo>
                  <a:pt x="0" y="0"/>
                </a:moveTo>
                <a:lnTo>
                  <a:pt x="7907020" y="0"/>
                </a:lnTo>
                <a:lnTo>
                  <a:pt x="7907020" y="6699403"/>
                </a:lnTo>
                <a:lnTo>
                  <a:pt x="0" y="66994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26878">
            <a:off x="-267547" y="148087"/>
            <a:ext cx="4576141" cy="2579280"/>
          </a:xfrm>
          <a:custGeom>
            <a:avLst/>
            <a:gdLst/>
            <a:ahLst/>
            <a:cxnLst/>
            <a:rect l="l" t="t" r="r" b="b"/>
            <a:pathLst>
              <a:path w="4576141" h="2579280">
                <a:moveTo>
                  <a:pt x="0" y="0"/>
                </a:moveTo>
                <a:lnTo>
                  <a:pt x="4576141" y="0"/>
                </a:lnTo>
                <a:lnTo>
                  <a:pt x="4576141" y="2579280"/>
                </a:lnTo>
                <a:lnTo>
                  <a:pt x="0" y="25792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830696">
            <a:off x="14939466" y="8144946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64475" y="952500"/>
            <a:ext cx="9759051" cy="820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5"/>
              </a:lnSpc>
            </a:pPr>
            <a:r>
              <a:rPr lang="en-US" sz="6600" b="1" dirty="0">
                <a:solidFill>
                  <a:srgbClr val="2D2261"/>
                </a:solidFill>
                <a:latin typeface="+mj-lt"/>
                <a:ea typeface="Red Hat Display Bold"/>
                <a:cs typeface="Red Hat Display Bold"/>
                <a:sym typeface="Red Hat Display Bold"/>
              </a:rPr>
              <a:t>What</a:t>
            </a:r>
          </a:p>
        </p:txBody>
      </p:sp>
      <p:sp>
        <p:nvSpPr>
          <p:cNvPr id="3" name="Freeform 3"/>
          <p:cNvSpPr/>
          <p:nvPr/>
        </p:nvSpPr>
        <p:spPr>
          <a:xfrm rot="-2080684">
            <a:off x="10082077" y="8242051"/>
            <a:ext cx="10960234" cy="7472887"/>
          </a:xfrm>
          <a:custGeom>
            <a:avLst/>
            <a:gdLst/>
            <a:ahLst/>
            <a:cxnLst/>
            <a:rect l="l" t="t" r="r" b="b"/>
            <a:pathLst>
              <a:path w="10960234" h="7472887">
                <a:moveTo>
                  <a:pt x="0" y="0"/>
                </a:moveTo>
                <a:lnTo>
                  <a:pt x="10960235" y="0"/>
                </a:lnTo>
                <a:lnTo>
                  <a:pt x="10960235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9426524">
            <a:off x="-3584973" y="-4247142"/>
            <a:ext cx="9442126" cy="8000056"/>
          </a:xfrm>
          <a:custGeom>
            <a:avLst/>
            <a:gdLst/>
            <a:ahLst/>
            <a:cxnLst/>
            <a:rect l="l" t="t" r="r" b="b"/>
            <a:pathLst>
              <a:path w="9442126" h="8000056">
                <a:moveTo>
                  <a:pt x="0" y="0"/>
                </a:moveTo>
                <a:lnTo>
                  <a:pt x="9442126" y="0"/>
                </a:lnTo>
                <a:lnTo>
                  <a:pt x="9442126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624874">
            <a:off x="-884948" y="9077955"/>
            <a:ext cx="3242701" cy="1827704"/>
          </a:xfrm>
          <a:custGeom>
            <a:avLst/>
            <a:gdLst/>
            <a:ahLst/>
            <a:cxnLst/>
            <a:rect l="l" t="t" r="r" b="b"/>
            <a:pathLst>
              <a:path w="3242701" h="1827704">
                <a:moveTo>
                  <a:pt x="0" y="0"/>
                </a:moveTo>
                <a:lnTo>
                  <a:pt x="3242701" y="0"/>
                </a:lnTo>
                <a:lnTo>
                  <a:pt x="3242701" y="1827704"/>
                </a:lnTo>
                <a:lnTo>
                  <a:pt x="0" y="1827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830696">
            <a:off x="16075185" y="-1028700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1175026">
            <a:off x="16376299" y="7891685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53F286-C0E5-407F-9E2A-7EE9410EAC2E}"/>
              </a:ext>
            </a:extLst>
          </p:cNvPr>
          <p:cNvSpPr txBox="1"/>
          <p:nvPr/>
        </p:nvSpPr>
        <p:spPr>
          <a:xfrm>
            <a:off x="2397642" y="2060033"/>
            <a:ext cx="13492716" cy="6783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What are the primary career goals of Gen Z?</a:t>
            </a:r>
            <a:endParaRPr lang="en-IN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Gen Z prioritizes financial stability, work-life balance, and social impact. They seek careers that align with their values and passions.</a:t>
            </a:r>
            <a:endParaRPr lang="en-IN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What skills and qualifications do Gen Z prioritize in their career paths?</a:t>
            </a:r>
            <a:endParaRPr lang="en-IN" sz="28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Technical skills, soft skills like communication and problem-solving, and certifications are highly valued. They also seek opportunities for continuous learning and development.</a:t>
            </a:r>
            <a:endParaRPr lang="en-IN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What are the top companies or organizations that Gen Z aspires to work for?</a:t>
            </a:r>
            <a:endParaRPr lang="en-IN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Tech giants like Google, Apple, and Microsoft, as well as innovative startups and social impact organizations, are top choices.</a:t>
            </a:r>
            <a:endParaRPr lang="en-IN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What are the key factors that influence Gen Z's career decisions?</a:t>
            </a:r>
            <a:endParaRPr lang="en-IN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Salary, benefits, company culture, work-life balance, and opportunities for growth and development are major factors. Gen Z also considers a company's social responsibility and ethical practices.</a:t>
            </a:r>
            <a:endParaRPr lang="en-IN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FFB1F39D-826B-4533-AA89-708B83ED12C9}"/>
              </a:ext>
            </a:extLst>
          </p:cNvPr>
          <p:cNvSpPr/>
          <p:nvPr/>
        </p:nvSpPr>
        <p:spPr>
          <a:xfrm rot="635325">
            <a:off x="-4190758" y="7489350"/>
            <a:ext cx="7907020" cy="6699403"/>
          </a:xfrm>
          <a:custGeom>
            <a:avLst/>
            <a:gdLst/>
            <a:ahLst/>
            <a:cxnLst/>
            <a:rect l="l" t="t" r="r" b="b"/>
            <a:pathLst>
              <a:path w="7907020" h="6699403">
                <a:moveTo>
                  <a:pt x="0" y="0"/>
                </a:moveTo>
                <a:lnTo>
                  <a:pt x="7907021" y="0"/>
                </a:lnTo>
                <a:lnTo>
                  <a:pt x="7907021" y="6699403"/>
                </a:lnTo>
                <a:lnTo>
                  <a:pt x="0" y="66994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64475" y="952500"/>
            <a:ext cx="9759051" cy="820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5"/>
              </a:lnSpc>
            </a:pPr>
            <a:r>
              <a:rPr lang="en-US" sz="6600" b="1" dirty="0">
                <a:solidFill>
                  <a:srgbClr val="2D2261"/>
                </a:solidFill>
                <a:latin typeface="+mj-lt"/>
                <a:ea typeface="Red Hat Display Bold"/>
                <a:cs typeface="Red Hat Display Bold"/>
                <a:sym typeface="Red Hat Display Bold"/>
              </a:rPr>
              <a:t>When</a:t>
            </a:r>
          </a:p>
        </p:txBody>
      </p:sp>
      <p:sp>
        <p:nvSpPr>
          <p:cNvPr id="3" name="Freeform 3"/>
          <p:cNvSpPr/>
          <p:nvPr/>
        </p:nvSpPr>
        <p:spPr>
          <a:xfrm rot="-2080684">
            <a:off x="10082077" y="8242051"/>
            <a:ext cx="10960234" cy="7472887"/>
          </a:xfrm>
          <a:custGeom>
            <a:avLst/>
            <a:gdLst/>
            <a:ahLst/>
            <a:cxnLst/>
            <a:rect l="l" t="t" r="r" b="b"/>
            <a:pathLst>
              <a:path w="10960234" h="7472887">
                <a:moveTo>
                  <a:pt x="0" y="0"/>
                </a:moveTo>
                <a:lnTo>
                  <a:pt x="10960235" y="0"/>
                </a:lnTo>
                <a:lnTo>
                  <a:pt x="10960235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9426524">
            <a:off x="-3984660" y="-4765086"/>
            <a:ext cx="9442126" cy="8000056"/>
          </a:xfrm>
          <a:custGeom>
            <a:avLst/>
            <a:gdLst/>
            <a:ahLst/>
            <a:cxnLst/>
            <a:rect l="l" t="t" r="r" b="b"/>
            <a:pathLst>
              <a:path w="9442126" h="8000056">
                <a:moveTo>
                  <a:pt x="0" y="0"/>
                </a:moveTo>
                <a:lnTo>
                  <a:pt x="9442126" y="0"/>
                </a:lnTo>
                <a:lnTo>
                  <a:pt x="9442126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624874">
            <a:off x="-884948" y="9077955"/>
            <a:ext cx="3242701" cy="1827704"/>
          </a:xfrm>
          <a:custGeom>
            <a:avLst/>
            <a:gdLst/>
            <a:ahLst/>
            <a:cxnLst/>
            <a:rect l="l" t="t" r="r" b="b"/>
            <a:pathLst>
              <a:path w="3242701" h="1827704">
                <a:moveTo>
                  <a:pt x="0" y="0"/>
                </a:moveTo>
                <a:lnTo>
                  <a:pt x="3242701" y="0"/>
                </a:lnTo>
                <a:lnTo>
                  <a:pt x="3242701" y="1827704"/>
                </a:lnTo>
                <a:lnTo>
                  <a:pt x="0" y="1827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830696">
            <a:off x="16075185" y="-1028700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1175026">
            <a:off x="16376299" y="7891685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319299" y="1918355"/>
            <a:ext cx="11220699" cy="7715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do Gen Z typically start considering their career paths?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Many Gen Z individuals start thinking about their career paths during high school, influenced by academic interests and extracurricular activities.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do Gen Z expect to achieve their short-term and long-term career goals?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Short-term goals, like securing a stable job, might be within the first 5 years. Long-term goals, such as career advancement or starting a business, could be 10 years or more.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do employers typically start recruiting Gen Z for entry-level positions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Employers often start recruiting Gen Z during college recruitment drives or through internships.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do Gen Z expect to see significant career advancements?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 Z is ambitious and expects rapid career progression. They may aim for promotions or new roles within 5 years of starting their careers.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005105C9-6F4D-49C0-BA55-65F922CAC7AD}"/>
              </a:ext>
            </a:extLst>
          </p:cNvPr>
          <p:cNvSpPr/>
          <p:nvPr/>
        </p:nvSpPr>
        <p:spPr>
          <a:xfrm rot="635325">
            <a:off x="-4087160" y="7654721"/>
            <a:ext cx="7907020" cy="6699403"/>
          </a:xfrm>
          <a:custGeom>
            <a:avLst/>
            <a:gdLst/>
            <a:ahLst/>
            <a:cxnLst/>
            <a:rect l="l" t="t" r="r" b="b"/>
            <a:pathLst>
              <a:path w="7907020" h="6699403">
                <a:moveTo>
                  <a:pt x="0" y="0"/>
                </a:moveTo>
                <a:lnTo>
                  <a:pt x="7907021" y="0"/>
                </a:lnTo>
                <a:lnTo>
                  <a:pt x="7907021" y="6699403"/>
                </a:lnTo>
                <a:lnTo>
                  <a:pt x="0" y="66994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53605" y="896224"/>
            <a:ext cx="9759051" cy="820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5"/>
              </a:lnSpc>
            </a:pPr>
            <a:r>
              <a:rPr lang="en-US" sz="6600" b="1" dirty="0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Where</a:t>
            </a:r>
          </a:p>
        </p:txBody>
      </p:sp>
      <p:sp>
        <p:nvSpPr>
          <p:cNvPr id="3" name="Freeform 3"/>
          <p:cNvSpPr/>
          <p:nvPr/>
        </p:nvSpPr>
        <p:spPr>
          <a:xfrm rot="-2080684">
            <a:off x="10082077" y="8242051"/>
            <a:ext cx="10960234" cy="7472887"/>
          </a:xfrm>
          <a:custGeom>
            <a:avLst/>
            <a:gdLst/>
            <a:ahLst/>
            <a:cxnLst/>
            <a:rect l="l" t="t" r="r" b="b"/>
            <a:pathLst>
              <a:path w="10960234" h="7472887">
                <a:moveTo>
                  <a:pt x="0" y="0"/>
                </a:moveTo>
                <a:lnTo>
                  <a:pt x="10960235" y="0"/>
                </a:lnTo>
                <a:lnTo>
                  <a:pt x="10960235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9426524">
            <a:off x="-3984660" y="-4765086"/>
            <a:ext cx="9442126" cy="8000056"/>
          </a:xfrm>
          <a:custGeom>
            <a:avLst/>
            <a:gdLst/>
            <a:ahLst/>
            <a:cxnLst/>
            <a:rect l="l" t="t" r="r" b="b"/>
            <a:pathLst>
              <a:path w="9442126" h="8000056">
                <a:moveTo>
                  <a:pt x="0" y="0"/>
                </a:moveTo>
                <a:lnTo>
                  <a:pt x="9442126" y="0"/>
                </a:lnTo>
                <a:lnTo>
                  <a:pt x="9442126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624874">
            <a:off x="-884948" y="9077955"/>
            <a:ext cx="3242701" cy="1827704"/>
          </a:xfrm>
          <a:custGeom>
            <a:avLst/>
            <a:gdLst/>
            <a:ahLst/>
            <a:cxnLst/>
            <a:rect l="l" t="t" r="r" b="b"/>
            <a:pathLst>
              <a:path w="3242701" h="1827704">
                <a:moveTo>
                  <a:pt x="0" y="0"/>
                </a:moveTo>
                <a:lnTo>
                  <a:pt x="3242701" y="0"/>
                </a:lnTo>
                <a:lnTo>
                  <a:pt x="3242701" y="1827704"/>
                </a:lnTo>
                <a:lnTo>
                  <a:pt x="0" y="1827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830696">
            <a:off x="16075185" y="-1028700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1175026">
            <a:off x="16376299" y="7891685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80732C-B628-4436-A5E7-C954B1826E41}"/>
              </a:ext>
            </a:extLst>
          </p:cNvPr>
          <p:cNvSpPr txBox="1"/>
          <p:nvPr/>
        </p:nvSpPr>
        <p:spPr>
          <a:xfrm>
            <a:off x="2296633" y="1949445"/>
            <a:ext cx="13694734" cy="744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Where do Gen Z seek information and advice about career paths?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 Z relies heavily on online platforms, social media, and career counseling services. They often consult with mentors and peers for guidance.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Where do Gen Z prefer to work?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While many Gen Z individuals prefer traditional office settings, they are open to remote work and hybrid models.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Where do employers typically recruit Gen Z talent?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College campuses, online job boards, and social media platforms are common recruitment channels for Gen Z.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Where do Gen Z see themselves working in the future?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 Z is increasingly global-minded and open to working internationally. They may consider opportunities in various countries and cultures.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70885CD6-E600-4AD1-9D2E-178E3F220309}"/>
              </a:ext>
            </a:extLst>
          </p:cNvPr>
          <p:cNvSpPr/>
          <p:nvPr/>
        </p:nvSpPr>
        <p:spPr>
          <a:xfrm rot="635325">
            <a:off x="-4087160" y="7654721"/>
            <a:ext cx="7907020" cy="6699403"/>
          </a:xfrm>
          <a:custGeom>
            <a:avLst/>
            <a:gdLst/>
            <a:ahLst/>
            <a:cxnLst/>
            <a:rect l="l" t="t" r="r" b="b"/>
            <a:pathLst>
              <a:path w="7907020" h="6699403">
                <a:moveTo>
                  <a:pt x="0" y="0"/>
                </a:moveTo>
                <a:lnTo>
                  <a:pt x="7907021" y="0"/>
                </a:lnTo>
                <a:lnTo>
                  <a:pt x="7907021" y="6699403"/>
                </a:lnTo>
                <a:lnTo>
                  <a:pt x="0" y="66994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64475" y="952500"/>
            <a:ext cx="9759051" cy="820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5"/>
              </a:lnSpc>
            </a:pPr>
            <a:r>
              <a:rPr lang="en-US" sz="6600" b="1" dirty="0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Who</a:t>
            </a:r>
          </a:p>
        </p:txBody>
      </p:sp>
      <p:sp>
        <p:nvSpPr>
          <p:cNvPr id="3" name="Freeform 3"/>
          <p:cNvSpPr/>
          <p:nvPr/>
        </p:nvSpPr>
        <p:spPr>
          <a:xfrm rot="-2080684">
            <a:off x="10082077" y="8242051"/>
            <a:ext cx="10960234" cy="7472887"/>
          </a:xfrm>
          <a:custGeom>
            <a:avLst/>
            <a:gdLst/>
            <a:ahLst/>
            <a:cxnLst/>
            <a:rect l="l" t="t" r="r" b="b"/>
            <a:pathLst>
              <a:path w="10960234" h="7472887">
                <a:moveTo>
                  <a:pt x="0" y="0"/>
                </a:moveTo>
                <a:lnTo>
                  <a:pt x="10960235" y="0"/>
                </a:lnTo>
                <a:lnTo>
                  <a:pt x="10960235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9426524">
            <a:off x="-3984660" y="-4765086"/>
            <a:ext cx="9442126" cy="8000056"/>
          </a:xfrm>
          <a:custGeom>
            <a:avLst/>
            <a:gdLst/>
            <a:ahLst/>
            <a:cxnLst/>
            <a:rect l="l" t="t" r="r" b="b"/>
            <a:pathLst>
              <a:path w="9442126" h="8000056">
                <a:moveTo>
                  <a:pt x="0" y="0"/>
                </a:moveTo>
                <a:lnTo>
                  <a:pt x="9442126" y="0"/>
                </a:lnTo>
                <a:lnTo>
                  <a:pt x="9442126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624874">
            <a:off x="-884948" y="9077955"/>
            <a:ext cx="3242701" cy="1827704"/>
          </a:xfrm>
          <a:custGeom>
            <a:avLst/>
            <a:gdLst/>
            <a:ahLst/>
            <a:cxnLst/>
            <a:rect l="l" t="t" r="r" b="b"/>
            <a:pathLst>
              <a:path w="3242701" h="1827704">
                <a:moveTo>
                  <a:pt x="0" y="0"/>
                </a:moveTo>
                <a:lnTo>
                  <a:pt x="3242701" y="0"/>
                </a:lnTo>
                <a:lnTo>
                  <a:pt x="3242701" y="1827704"/>
                </a:lnTo>
                <a:lnTo>
                  <a:pt x="0" y="1827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830696">
            <a:off x="16075185" y="-1028700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1175026">
            <a:off x="16376299" y="7891685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A12ECB-89CC-409A-9952-37BF8A7C9303}"/>
              </a:ext>
            </a:extLst>
          </p:cNvPr>
          <p:cNvSpPr txBox="1"/>
          <p:nvPr/>
        </p:nvSpPr>
        <p:spPr>
          <a:xfrm>
            <a:off x="2296633" y="2234916"/>
            <a:ext cx="13694734" cy="596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Who are the key influencers shaping Gen Z's career aspirations?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Parents, teachers, peers, and social media influencers play significant roles in shaping Gen Z's career aspirations.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Who are the employers actively recruiting Gen Z talent?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Tech companies, consulting firms, and startups are actively recruiting Gen Z talent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Who are the mentors and role models that Gen Z admires in their chosen careers?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Successful entrepreneurs, industry leaders, and social activists are often admired by Gen Z.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Who is the key decision-makers in Gen Z's career journeys?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 Z is increasingly taking ownership of their career decisions, but they still value input from parents, mentors, and career counsellors.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D8CDA2E4-3036-408A-99F1-66F109AB74CB}"/>
              </a:ext>
            </a:extLst>
          </p:cNvPr>
          <p:cNvSpPr/>
          <p:nvPr/>
        </p:nvSpPr>
        <p:spPr>
          <a:xfrm rot="635325">
            <a:off x="-4087160" y="7654721"/>
            <a:ext cx="7907020" cy="6699403"/>
          </a:xfrm>
          <a:custGeom>
            <a:avLst/>
            <a:gdLst/>
            <a:ahLst/>
            <a:cxnLst/>
            <a:rect l="l" t="t" r="r" b="b"/>
            <a:pathLst>
              <a:path w="7907020" h="6699403">
                <a:moveTo>
                  <a:pt x="0" y="0"/>
                </a:moveTo>
                <a:lnTo>
                  <a:pt x="7907021" y="0"/>
                </a:lnTo>
                <a:lnTo>
                  <a:pt x="7907021" y="6699403"/>
                </a:lnTo>
                <a:lnTo>
                  <a:pt x="0" y="66994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64475" y="952500"/>
            <a:ext cx="9759051" cy="820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5"/>
              </a:lnSpc>
            </a:pPr>
            <a:r>
              <a:rPr lang="en-US" sz="6600" b="1" dirty="0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Why</a:t>
            </a:r>
          </a:p>
        </p:txBody>
      </p:sp>
      <p:sp>
        <p:nvSpPr>
          <p:cNvPr id="3" name="Freeform 3"/>
          <p:cNvSpPr/>
          <p:nvPr/>
        </p:nvSpPr>
        <p:spPr>
          <a:xfrm rot="-2080684">
            <a:off x="10082077" y="8242051"/>
            <a:ext cx="10960234" cy="7472887"/>
          </a:xfrm>
          <a:custGeom>
            <a:avLst/>
            <a:gdLst/>
            <a:ahLst/>
            <a:cxnLst/>
            <a:rect l="l" t="t" r="r" b="b"/>
            <a:pathLst>
              <a:path w="10960234" h="7472887">
                <a:moveTo>
                  <a:pt x="0" y="0"/>
                </a:moveTo>
                <a:lnTo>
                  <a:pt x="10960235" y="0"/>
                </a:lnTo>
                <a:lnTo>
                  <a:pt x="10960235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9426524">
            <a:off x="-3984660" y="-4765086"/>
            <a:ext cx="9442126" cy="8000056"/>
          </a:xfrm>
          <a:custGeom>
            <a:avLst/>
            <a:gdLst/>
            <a:ahLst/>
            <a:cxnLst/>
            <a:rect l="l" t="t" r="r" b="b"/>
            <a:pathLst>
              <a:path w="9442126" h="8000056">
                <a:moveTo>
                  <a:pt x="0" y="0"/>
                </a:moveTo>
                <a:lnTo>
                  <a:pt x="9442126" y="0"/>
                </a:lnTo>
                <a:lnTo>
                  <a:pt x="9442126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624874">
            <a:off x="-884948" y="9077955"/>
            <a:ext cx="3242701" cy="1827704"/>
          </a:xfrm>
          <a:custGeom>
            <a:avLst/>
            <a:gdLst/>
            <a:ahLst/>
            <a:cxnLst/>
            <a:rect l="l" t="t" r="r" b="b"/>
            <a:pathLst>
              <a:path w="3242701" h="1827704">
                <a:moveTo>
                  <a:pt x="0" y="0"/>
                </a:moveTo>
                <a:lnTo>
                  <a:pt x="3242701" y="0"/>
                </a:lnTo>
                <a:lnTo>
                  <a:pt x="3242701" y="1827704"/>
                </a:lnTo>
                <a:lnTo>
                  <a:pt x="0" y="1827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830696">
            <a:off x="16075185" y="-1028700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1175026">
            <a:off x="16376299" y="7891685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7EE02C-CD6B-41A5-8CF7-80B7B08EE3C7}"/>
              </a:ext>
            </a:extLst>
          </p:cNvPr>
          <p:cNvSpPr txBox="1"/>
          <p:nvPr/>
        </p:nvSpPr>
        <p:spPr>
          <a:xfrm>
            <a:off x="2296633" y="2172411"/>
            <a:ext cx="13694734" cy="744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Why are certain industries or sectors more attractive to Gen Z than others?</a:t>
            </a:r>
            <a:endParaRPr lang="en-IN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Industries that offer innovation, social impact, and opportunities for creativity are particularly appealing to Gen Z.</a:t>
            </a:r>
            <a:endParaRPr lang="en-IN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Why do employers value Gen Z's unique skills and perspectives?</a:t>
            </a:r>
            <a:endParaRPr lang="en-IN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Gen Z is tech-savvy, digitally native, and adaptable. They bring fresh perspectives and innovative ideas to the workplace.</a:t>
            </a:r>
            <a:endParaRPr lang="en-IN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Why do Gen Z prioritize certain values and beliefs in their career choices?</a:t>
            </a:r>
            <a:endParaRPr lang="en-IN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Gen Z prioritizes work-life balance, social responsibility, and ethical business practices. They seek careers that align with their values.</a:t>
            </a:r>
            <a:endParaRPr lang="en-IN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Why do Gen Z seek work-life balance and flexibility in their careers?</a:t>
            </a:r>
            <a:endParaRPr lang="en-IN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Gen Z values their personal well-being and seeks flexible work arrangements to balance their professional and personal lives.</a:t>
            </a:r>
            <a:endParaRPr lang="en-IN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7579E035-CFB5-4D16-8C05-2C01DADC313A}"/>
              </a:ext>
            </a:extLst>
          </p:cNvPr>
          <p:cNvSpPr/>
          <p:nvPr/>
        </p:nvSpPr>
        <p:spPr>
          <a:xfrm rot="635325">
            <a:off x="-4087160" y="7654721"/>
            <a:ext cx="7907020" cy="6699403"/>
          </a:xfrm>
          <a:custGeom>
            <a:avLst/>
            <a:gdLst/>
            <a:ahLst/>
            <a:cxnLst/>
            <a:rect l="l" t="t" r="r" b="b"/>
            <a:pathLst>
              <a:path w="7907020" h="6699403">
                <a:moveTo>
                  <a:pt x="0" y="0"/>
                </a:moveTo>
                <a:lnTo>
                  <a:pt x="7907021" y="0"/>
                </a:lnTo>
                <a:lnTo>
                  <a:pt x="7907021" y="6699403"/>
                </a:lnTo>
                <a:lnTo>
                  <a:pt x="0" y="66994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64475" y="952500"/>
            <a:ext cx="9759051" cy="820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5"/>
              </a:lnSpc>
            </a:pPr>
            <a:r>
              <a:rPr lang="en-US" sz="6600" b="1" dirty="0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How</a:t>
            </a:r>
          </a:p>
        </p:txBody>
      </p:sp>
      <p:sp>
        <p:nvSpPr>
          <p:cNvPr id="3" name="Freeform 3"/>
          <p:cNvSpPr/>
          <p:nvPr/>
        </p:nvSpPr>
        <p:spPr>
          <a:xfrm rot="-2080684">
            <a:off x="10082077" y="8242051"/>
            <a:ext cx="10960234" cy="7472887"/>
          </a:xfrm>
          <a:custGeom>
            <a:avLst/>
            <a:gdLst/>
            <a:ahLst/>
            <a:cxnLst/>
            <a:rect l="l" t="t" r="r" b="b"/>
            <a:pathLst>
              <a:path w="10960234" h="7472887">
                <a:moveTo>
                  <a:pt x="0" y="0"/>
                </a:moveTo>
                <a:lnTo>
                  <a:pt x="10960235" y="0"/>
                </a:lnTo>
                <a:lnTo>
                  <a:pt x="10960235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9426524">
            <a:off x="-3984660" y="-4765086"/>
            <a:ext cx="9442126" cy="8000056"/>
          </a:xfrm>
          <a:custGeom>
            <a:avLst/>
            <a:gdLst/>
            <a:ahLst/>
            <a:cxnLst/>
            <a:rect l="l" t="t" r="r" b="b"/>
            <a:pathLst>
              <a:path w="9442126" h="8000056">
                <a:moveTo>
                  <a:pt x="0" y="0"/>
                </a:moveTo>
                <a:lnTo>
                  <a:pt x="9442126" y="0"/>
                </a:lnTo>
                <a:lnTo>
                  <a:pt x="9442126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624874">
            <a:off x="-884948" y="9077955"/>
            <a:ext cx="3242701" cy="1827704"/>
          </a:xfrm>
          <a:custGeom>
            <a:avLst/>
            <a:gdLst/>
            <a:ahLst/>
            <a:cxnLst/>
            <a:rect l="l" t="t" r="r" b="b"/>
            <a:pathLst>
              <a:path w="3242701" h="1827704">
                <a:moveTo>
                  <a:pt x="0" y="0"/>
                </a:moveTo>
                <a:lnTo>
                  <a:pt x="3242701" y="0"/>
                </a:lnTo>
                <a:lnTo>
                  <a:pt x="3242701" y="1827704"/>
                </a:lnTo>
                <a:lnTo>
                  <a:pt x="0" y="1827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830696">
            <a:off x="16075185" y="-1028700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1175026">
            <a:off x="16376299" y="7891685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D3502E-DE84-4B4A-9853-6422ED672006}"/>
              </a:ext>
            </a:extLst>
          </p:cNvPr>
          <p:cNvSpPr txBox="1"/>
          <p:nvPr/>
        </p:nvSpPr>
        <p:spPr>
          <a:xfrm>
            <a:off x="2073968" y="2255964"/>
            <a:ext cx="13694734" cy="632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can employers effectively attract and retain Gen Z talent?</a:t>
            </a:r>
            <a:endParaRPr lang="en-IN" sz="2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 Z prioritizes financial stability, work-life balance, and social impact. They seek careers that align with their values and passions.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can educational institutions prepare Gen Z for the future of work?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Educational institutions can prepare Gen Z for the future of work by offering relevant curriculum, internships, co-op programs, and career counseling services.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can Gen Z leverage technology to advance their careers?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 Z can leverage technology to network, build their personal brands, and acquire new skills through online learning platforms.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can Gen Z develop the necessary skills and competencies to succeed in the workplace?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 Z can develop the necessary skills and competencies through continuous learning, mentorship, and professional development programs.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DE78DAE6-C4B1-4BB2-BE98-FC4D0B283DAB}"/>
              </a:ext>
            </a:extLst>
          </p:cNvPr>
          <p:cNvSpPr/>
          <p:nvPr/>
        </p:nvSpPr>
        <p:spPr>
          <a:xfrm rot="635325">
            <a:off x="-4087160" y="7654721"/>
            <a:ext cx="7907020" cy="6699403"/>
          </a:xfrm>
          <a:custGeom>
            <a:avLst/>
            <a:gdLst/>
            <a:ahLst/>
            <a:cxnLst/>
            <a:rect l="l" t="t" r="r" b="b"/>
            <a:pathLst>
              <a:path w="7907020" h="6699403">
                <a:moveTo>
                  <a:pt x="0" y="0"/>
                </a:moveTo>
                <a:lnTo>
                  <a:pt x="7907021" y="0"/>
                </a:lnTo>
                <a:lnTo>
                  <a:pt x="7907021" y="6699403"/>
                </a:lnTo>
                <a:lnTo>
                  <a:pt x="0" y="66994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2025</Words>
  <Application>Microsoft Office PowerPoint</Application>
  <PresentationFormat>Custom</PresentationFormat>
  <Paragraphs>188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Red Hat Display Bold</vt:lpstr>
      <vt:lpstr>Red Hat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Cream Illustrative SWOT Analysis Presentation</dc:title>
  <dc:creator>laxmi soundarya pothineni</dc:creator>
  <cp:lastModifiedBy>laxmi soundarya pothineni</cp:lastModifiedBy>
  <cp:revision>9</cp:revision>
  <dcterms:created xsi:type="dcterms:W3CDTF">2006-08-16T00:00:00Z</dcterms:created>
  <dcterms:modified xsi:type="dcterms:W3CDTF">2025-03-04T14:13:59Z</dcterms:modified>
  <dc:identifier>DAGgsqj3Yxw</dc:identifier>
</cp:coreProperties>
</file>